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47"/>
  </p:notesMasterIdLst>
  <p:sldIdLst>
    <p:sldId id="298" r:id="rId5"/>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Lst>
  <p:sldSz cx="12192000" cy="6858000"/>
  <p:notesSz cx="6858000" cy="9144000"/>
  <p:embeddedFontLst>
    <p:embeddedFont>
      <p:font typeface="Apricus Black" panose="020B0604020202020204" charset="0"/>
      <p:bold r:id="rId48"/>
    </p:embeddedFont>
    <p:embeddedFont>
      <p:font typeface="Helvetica" panose="020B0604020202020204" pitchFamily="34" charset="0"/>
      <p:regular r:id="rId49"/>
      <p:bold r:id="rId50"/>
      <p:italic r:id="rId51"/>
      <p:boldItalic r:id="rId52"/>
    </p:embeddedFont>
    <p:embeddedFont>
      <p:font typeface="Roboto" panose="02000000000000000000" pitchFamily="2" charset="0"/>
      <p:regular r:id="rId53"/>
      <p:bold r:id="rId54"/>
      <p:italic r:id="rId55"/>
      <p:boldItalic r:id="rId56"/>
    </p:embeddedFont>
    <p:embeddedFont>
      <p:font typeface="Roboto Light" panose="02000000000000000000" pitchFamily="2" charset="0"/>
      <p:regular r:id="rId57"/>
      <p:italic r:id="rId58"/>
    </p:embeddedFont>
    <p:embeddedFont>
      <p:font typeface="Roboto Medium" panose="02000000000000000000" pitchFamily="2" charset="0"/>
      <p:regular r:id="rId59"/>
      <p:italic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50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ABC8FD-1234-194A-8327-BC509563E489}" v="217" dt="2024-08-29T13:04:44.420"/>
  </p1510:revLst>
</p1510:revInfo>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04"/>
    <p:restoredTop sz="94688"/>
  </p:normalViewPr>
  <p:slideViewPr>
    <p:cSldViewPr snapToGrid="0" showGuides="1">
      <p:cViewPr varScale="1">
        <p:scale>
          <a:sx n="82" d="100"/>
          <a:sy n="82" d="100"/>
        </p:scale>
        <p:origin x="828" y="84"/>
      </p:cViewPr>
      <p:guideLst>
        <p:guide orient="horz" pos="2160"/>
        <p:guide pos="3840"/>
        <p:guide pos="506"/>
      </p:guideLst>
    </p:cSldViewPr>
  </p:slideViewPr>
  <p:notesTextViewPr>
    <p:cViewPr>
      <p:scale>
        <a:sx n="20" d="100"/>
        <a:sy n="2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7.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 Id="rId60" Type="http://schemas.openxmlformats.org/officeDocument/2006/relationships/font" Target="fonts/font13.fntdata"/><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C95682-5D9D-41C0-BAE6-063149C82416}" type="doc">
      <dgm:prSet loTypeId="urn:microsoft.com/office/officeart/2005/8/layout/cycle2" loCatId="cycle" qsTypeId="urn:microsoft.com/office/officeart/2005/8/quickstyle/simple1" qsCatId="simple" csTypeId="urn:microsoft.com/office/officeart/2005/8/colors/colorful5" csCatId="colorful" phldr="1"/>
      <dgm:spPr/>
      <dgm:t>
        <a:bodyPr/>
        <a:lstStyle/>
        <a:p>
          <a:endParaRPr lang="en-GB"/>
        </a:p>
      </dgm:t>
    </dgm:pt>
    <dgm:pt modelId="{B4F0FD8A-98DA-440B-A5E1-5EE55CFCC627}">
      <dgm:prSet phldrT="[Text]"/>
      <dgm:spPr>
        <a:solidFill>
          <a:schemeClr val="accent2"/>
        </a:solidFill>
      </dgm:spPr>
      <dgm:t>
        <a:bodyPr/>
        <a:lstStyle/>
        <a:p>
          <a:r>
            <a:rPr lang="en-GB" b="1" i="0" dirty="0">
              <a:latin typeface="Apricus Black" pitchFamily="2" charset="0"/>
            </a:rPr>
            <a:t>Transferable skills </a:t>
          </a:r>
        </a:p>
      </dgm:t>
    </dgm:pt>
    <dgm:pt modelId="{21986117-F115-4E98-A842-5C15E6A180F2}" type="parTrans" cxnId="{EFFDBD69-62F8-45CF-9C7C-54FF3796AED7}">
      <dgm:prSet/>
      <dgm:spPr/>
      <dgm:t>
        <a:bodyPr/>
        <a:lstStyle/>
        <a:p>
          <a:endParaRPr lang="en-GB"/>
        </a:p>
      </dgm:t>
    </dgm:pt>
    <dgm:pt modelId="{1B765C3D-D424-4203-8512-29E7EC9F1AA4}" type="sibTrans" cxnId="{EFFDBD69-62F8-45CF-9C7C-54FF3796AED7}">
      <dgm:prSet/>
      <dgm:spPr>
        <a:solidFill>
          <a:schemeClr val="accent2"/>
        </a:solidFill>
      </dgm:spPr>
      <dgm:t>
        <a:bodyPr/>
        <a:lstStyle/>
        <a:p>
          <a:endParaRPr lang="en-GB"/>
        </a:p>
      </dgm:t>
    </dgm:pt>
    <dgm:pt modelId="{28DC4C98-28F6-44D2-9941-5555ADBAAA3F}">
      <dgm:prSet phldrT="[Text]"/>
      <dgm:spPr>
        <a:solidFill>
          <a:schemeClr val="tx1"/>
        </a:solidFill>
      </dgm:spPr>
      <dgm:t>
        <a:bodyPr/>
        <a:lstStyle/>
        <a:p>
          <a:r>
            <a:rPr lang="en-GB" b="1" i="0" dirty="0">
              <a:latin typeface="Apricus Black" pitchFamily="2" charset="0"/>
            </a:rPr>
            <a:t>Personal skills </a:t>
          </a:r>
        </a:p>
      </dgm:t>
    </dgm:pt>
    <dgm:pt modelId="{CF43D7B3-AD53-4712-96B0-139E8DC2C291}" type="parTrans" cxnId="{156928C1-A03D-49A1-91C1-F30654AAE5AF}">
      <dgm:prSet/>
      <dgm:spPr/>
      <dgm:t>
        <a:bodyPr/>
        <a:lstStyle/>
        <a:p>
          <a:endParaRPr lang="en-GB"/>
        </a:p>
      </dgm:t>
    </dgm:pt>
    <dgm:pt modelId="{52CA01EB-8621-4C1E-BD27-F26F93528863}" type="sibTrans" cxnId="{156928C1-A03D-49A1-91C1-F30654AAE5AF}">
      <dgm:prSet/>
      <dgm:spPr>
        <a:solidFill>
          <a:schemeClr val="tx1"/>
        </a:solidFill>
      </dgm:spPr>
      <dgm:t>
        <a:bodyPr/>
        <a:lstStyle/>
        <a:p>
          <a:endParaRPr lang="en-GB"/>
        </a:p>
      </dgm:t>
    </dgm:pt>
    <dgm:pt modelId="{E405A561-0897-4ABE-ADF4-B583F26B405F}">
      <dgm:prSet phldrT="[Text]"/>
      <dgm:spPr>
        <a:solidFill>
          <a:schemeClr val="accent5"/>
        </a:solidFill>
      </dgm:spPr>
      <dgm:t>
        <a:bodyPr/>
        <a:lstStyle/>
        <a:p>
          <a:r>
            <a:rPr lang="en-GB" b="1" i="0" dirty="0">
              <a:latin typeface="Apricus Black" pitchFamily="2" charset="0"/>
            </a:rPr>
            <a:t>Knowledge based skills </a:t>
          </a:r>
        </a:p>
      </dgm:t>
    </dgm:pt>
    <dgm:pt modelId="{5C463D21-82D7-4A94-9E79-97E82B3D939D}" type="parTrans" cxnId="{9212C5EC-1A28-407B-8D15-AF7645A7C407}">
      <dgm:prSet/>
      <dgm:spPr/>
      <dgm:t>
        <a:bodyPr/>
        <a:lstStyle/>
        <a:p>
          <a:endParaRPr lang="en-GB"/>
        </a:p>
      </dgm:t>
    </dgm:pt>
    <dgm:pt modelId="{110A70AF-CA30-4DAF-812A-C2920A16B01E}" type="sibTrans" cxnId="{9212C5EC-1A28-407B-8D15-AF7645A7C407}">
      <dgm:prSet/>
      <dgm:spPr>
        <a:solidFill>
          <a:schemeClr val="accent5"/>
        </a:solidFill>
      </dgm:spPr>
      <dgm:t>
        <a:bodyPr/>
        <a:lstStyle/>
        <a:p>
          <a:endParaRPr lang="en-GB"/>
        </a:p>
      </dgm:t>
    </dgm:pt>
    <dgm:pt modelId="{9EE1A511-E440-4E35-80E9-6BCDA0547D88}" type="pres">
      <dgm:prSet presAssocID="{CFC95682-5D9D-41C0-BAE6-063149C82416}" presName="cycle" presStyleCnt="0">
        <dgm:presLayoutVars>
          <dgm:dir/>
          <dgm:resizeHandles val="exact"/>
        </dgm:presLayoutVars>
      </dgm:prSet>
      <dgm:spPr/>
    </dgm:pt>
    <dgm:pt modelId="{22061C0C-0444-415D-BD4A-C5D30C05428C}" type="pres">
      <dgm:prSet presAssocID="{B4F0FD8A-98DA-440B-A5E1-5EE55CFCC627}" presName="node" presStyleLbl="node1" presStyleIdx="0" presStyleCnt="3">
        <dgm:presLayoutVars>
          <dgm:bulletEnabled val="1"/>
        </dgm:presLayoutVars>
      </dgm:prSet>
      <dgm:spPr/>
    </dgm:pt>
    <dgm:pt modelId="{7673FBEA-B481-48F7-935B-59DACB0E4E8F}" type="pres">
      <dgm:prSet presAssocID="{1B765C3D-D424-4203-8512-29E7EC9F1AA4}" presName="sibTrans" presStyleLbl="sibTrans2D1" presStyleIdx="0" presStyleCnt="3"/>
      <dgm:spPr/>
    </dgm:pt>
    <dgm:pt modelId="{340C7211-D210-45D9-93A7-39A5C004F7A4}" type="pres">
      <dgm:prSet presAssocID="{1B765C3D-D424-4203-8512-29E7EC9F1AA4}" presName="connectorText" presStyleLbl="sibTrans2D1" presStyleIdx="0" presStyleCnt="3"/>
      <dgm:spPr/>
    </dgm:pt>
    <dgm:pt modelId="{B6108046-D0F7-4168-846A-041EC4A6E5D6}" type="pres">
      <dgm:prSet presAssocID="{28DC4C98-28F6-44D2-9941-5555ADBAAA3F}" presName="node" presStyleLbl="node1" presStyleIdx="1" presStyleCnt="3">
        <dgm:presLayoutVars>
          <dgm:bulletEnabled val="1"/>
        </dgm:presLayoutVars>
      </dgm:prSet>
      <dgm:spPr/>
    </dgm:pt>
    <dgm:pt modelId="{D29FA9E0-503A-4D5E-83B8-2F50289C4FC0}" type="pres">
      <dgm:prSet presAssocID="{52CA01EB-8621-4C1E-BD27-F26F93528863}" presName="sibTrans" presStyleLbl="sibTrans2D1" presStyleIdx="1" presStyleCnt="3"/>
      <dgm:spPr/>
    </dgm:pt>
    <dgm:pt modelId="{9551B3EB-87D6-4152-AEFE-7AF6E16170A8}" type="pres">
      <dgm:prSet presAssocID="{52CA01EB-8621-4C1E-BD27-F26F93528863}" presName="connectorText" presStyleLbl="sibTrans2D1" presStyleIdx="1" presStyleCnt="3"/>
      <dgm:spPr/>
    </dgm:pt>
    <dgm:pt modelId="{BC410281-C2B8-45ED-8EDD-33C9D201BD05}" type="pres">
      <dgm:prSet presAssocID="{E405A561-0897-4ABE-ADF4-B583F26B405F}" presName="node" presStyleLbl="node1" presStyleIdx="2" presStyleCnt="3">
        <dgm:presLayoutVars>
          <dgm:bulletEnabled val="1"/>
        </dgm:presLayoutVars>
      </dgm:prSet>
      <dgm:spPr/>
    </dgm:pt>
    <dgm:pt modelId="{0E01D768-4289-409C-A763-76AF7810F056}" type="pres">
      <dgm:prSet presAssocID="{110A70AF-CA30-4DAF-812A-C2920A16B01E}" presName="sibTrans" presStyleLbl="sibTrans2D1" presStyleIdx="2" presStyleCnt="3"/>
      <dgm:spPr/>
    </dgm:pt>
    <dgm:pt modelId="{393EFE7A-17AD-415D-83F7-DBAA2CAEB750}" type="pres">
      <dgm:prSet presAssocID="{110A70AF-CA30-4DAF-812A-C2920A16B01E}" presName="connectorText" presStyleLbl="sibTrans2D1" presStyleIdx="2" presStyleCnt="3"/>
      <dgm:spPr/>
    </dgm:pt>
  </dgm:ptLst>
  <dgm:cxnLst>
    <dgm:cxn modelId="{338E101E-8808-4238-8469-67BE74F357DE}" type="presOf" srcId="{52CA01EB-8621-4C1E-BD27-F26F93528863}" destId="{D29FA9E0-503A-4D5E-83B8-2F50289C4FC0}" srcOrd="0" destOrd="0" presId="urn:microsoft.com/office/officeart/2005/8/layout/cycle2"/>
    <dgm:cxn modelId="{E8891433-36C4-4A82-8C4E-152DC8170264}" type="presOf" srcId="{110A70AF-CA30-4DAF-812A-C2920A16B01E}" destId="{0E01D768-4289-409C-A763-76AF7810F056}" srcOrd="0" destOrd="0" presId="urn:microsoft.com/office/officeart/2005/8/layout/cycle2"/>
    <dgm:cxn modelId="{EFFDBD69-62F8-45CF-9C7C-54FF3796AED7}" srcId="{CFC95682-5D9D-41C0-BAE6-063149C82416}" destId="{B4F0FD8A-98DA-440B-A5E1-5EE55CFCC627}" srcOrd="0" destOrd="0" parTransId="{21986117-F115-4E98-A842-5C15E6A180F2}" sibTransId="{1B765C3D-D424-4203-8512-29E7EC9F1AA4}"/>
    <dgm:cxn modelId="{25158A4F-9912-41F4-810F-3F374702FA4D}" type="presOf" srcId="{B4F0FD8A-98DA-440B-A5E1-5EE55CFCC627}" destId="{22061C0C-0444-415D-BD4A-C5D30C05428C}" srcOrd="0" destOrd="0" presId="urn:microsoft.com/office/officeart/2005/8/layout/cycle2"/>
    <dgm:cxn modelId="{0A1A4589-A534-4E8F-8FCD-D92507F7C4E4}" type="presOf" srcId="{52CA01EB-8621-4C1E-BD27-F26F93528863}" destId="{9551B3EB-87D6-4152-AEFE-7AF6E16170A8}" srcOrd="1" destOrd="0" presId="urn:microsoft.com/office/officeart/2005/8/layout/cycle2"/>
    <dgm:cxn modelId="{E987FD92-38F7-4426-9168-EEEA6071FDBA}" type="presOf" srcId="{1B765C3D-D424-4203-8512-29E7EC9F1AA4}" destId="{340C7211-D210-45D9-93A7-39A5C004F7A4}" srcOrd="1" destOrd="0" presId="urn:microsoft.com/office/officeart/2005/8/layout/cycle2"/>
    <dgm:cxn modelId="{156928C1-A03D-49A1-91C1-F30654AAE5AF}" srcId="{CFC95682-5D9D-41C0-BAE6-063149C82416}" destId="{28DC4C98-28F6-44D2-9941-5555ADBAAA3F}" srcOrd="1" destOrd="0" parTransId="{CF43D7B3-AD53-4712-96B0-139E8DC2C291}" sibTransId="{52CA01EB-8621-4C1E-BD27-F26F93528863}"/>
    <dgm:cxn modelId="{F58149C3-5D58-49FF-AF47-8CF635A3C0E7}" type="presOf" srcId="{110A70AF-CA30-4DAF-812A-C2920A16B01E}" destId="{393EFE7A-17AD-415D-83F7-DBAA2CAEB750}" srcOrd="1" destOrd="0" presId="urn:microsoft.com/office/officeart/2005/8/layout/cycle2"/>
    <dgm:cxn modelId="{0660B3E1-2598-4EA6-B454-E700ED7F3AD3}" type="presOf" srcId="{28DC4C98-28F6-44D2-9941-5555ADBAAA3F}" destId="{B6108046-D0F7-4168-846A-041EC4A6E5D6}" srcOrd="0" destOrd="0" presId="urn:microsoft.com/office/officeart/2005/8/layout/cycle2"/>
    <dgm:cxn modelId="{D91C4BE5-1906-4D9F-BD30-F3A978BDD315}" type="presOf" srcId="{E405A561-0897-4ABE-ADF4-B583F26B405F}" destId="{BC410281-C2B8-45ED-8EDD-33C9D201BD05}" srcOrd="0" destOrd="0" presId="urn:microsoft.com/office/officeart/2005/8/layout/cycle2"/>
    <dgm:cxn modelId="{9212C5EC-1A28-407B-8D15-AF7645A7C407}" srcId="{CFC95682-5D9D-41C0-BAE6-063149C82416}" destId="{E405A561-0897-4ABE-ADF4-B583F26B405F}" srcOrd="2" destOrd="0" parTransId="{5C463D21-82D7-4A94-9E79-97E82B3D939D}" sibTransId="{110A70AF-CA30-4DAF-812A-C2920A16B01E}"/>
    <dgm:cxn modelId="{9955ABED-46B5-4D71-BF89-77F2BE4FD7B2}" type="presOf" srcId="{1B765C3D-D424-4203-8512-29E7EC9F1AA4}" destId="{7673FBEA-B481-48F7-935B-59DACB0E4E8F}" srcOrd="0" destOrd="0" presId="urn:microsoft.com/office/officeart/2005/8/layout/cycle2"/>
    <dgm:cxn modelId="{70C176FF-3912-4B74-B9A5-E20956C32B54}" type="presOf" srcId="{CFC95682-5D9D-41C0-BAE6-063149C82416}" destId="{9EE1A511-E440-4E35-80E9-6BCDA0547D88}" srcOrd="0" destOrd="0" presId="urn:microsoft.com/office/officeart/2005/8/layout/cycle2"/>
    <dgm:cxn modelId="{2B31EB23-7895-4E25-863F-2FCD7FBED4A9}" type="presParOf" srcId="{9EE1A511-E440-4E35-80E9-6BCDA0547D88}" destId="{22061C0C-0444-415D-BD4A-C5D30C05428C}" srcOrd="0" destOrd="0" presId="urn:microsoft.com/office/officeart/2005/8/layout/cycle2"/>
    <dgm:cxn modelId="{65B01C99-9C56-47D5-8425-BA714A5D1C78}" type="presParOf" srcId="{9EE1A511-E440-4E35-80E9-6BCDA0547D88}" destId="{7673FBEA-B481-48F7-935B-59DACB0E4E8F}" srcOrd="1" destOrd="0" presId="urn:microsoft.com/office/officeart/2005/8/layout/cycle2"/>
    <dgm:cxn modelId="{75F90BE6-BD81-43EC-9EF5-4BFF318CE8CB}" type="presParOf" srcId="{7673FBEA-B481-48F7-935B-59DACB0E4E8F}" destId="{340C7211-D210-45D9-93A7-39A5C004F7A4}" srcOrd="0" destOrd="0" presId="urn:microsoft.com/office/officeart/2005/8/layout/cycle2"/>
    <dgm:cxn modelId="{6B863C30-E976-4965-91F8-57F7222EC188}" type="presParOf" srcId="{9EE1A511-E440-4E35-80E9-6BCDA0547D88}" destId="{B6108046-D0F7-4168-846A-041EC4A6E5D6}" srcOrd="2" destOrd="0" presId="urn:microsoft.com/office/officeart/2005/8/layout/cycle2"/>
    <dgm:cxn modelId="{E2BECC60-5A3E-4D16-AD0B-B7923E12A101}" type="presParOf" srcId="{9EE1A511-E440-4E35-80E9-6BCDA0547D88}" destId="{D29FA9E0-503A-4D5E-83B8-2F50289C4FC0}" srcOrd="3" destOrd="0" presId="urn:microsoft.com/office/officeart/2005/8/layout/cycle2"/>
    <dgm:cxn modelId="{A8CC3284-E3DC-41A1-8E40-7C0F863674E9}" type="presParOf" srcId="{D29FA9E0-503A-4D5E-83B8-2F50289C4FC0}" destId="{9551B3EB-87D6-4152-AEFE-7AF6E16170A8}" srcOrd="0" destOrd="0" presId="urn:microsoft.com/office/officeart/2005/8/layout/cycle2"/>
    <dgm:cxn modelId="{4852A1C2-3FE2-4C61-917B-D2EA9CDE0255}" type="presParOf" srcId="{9EE1A511-E440-4E35-80E9-6BCDA0547D88}" destId="{BC410281-C2B8-45ED-8EDD-33C9D201BD05}" srcOrd="4" destOrd="0" presId="urn:microsoft.com/office/officeart/2005/8/layout/cycle2"/>
    <dgm:cxn modelId="{B0ACFB11-846B-47D6-849F-D6953D7855D3}" type="presParOf" srcId="{9EE1A511-E440-4E35-80E9-6BCDA0547D88}" destId="{0E01D768-4289-409C-A763-76AF7810F056}" srcOrd="5" destOrd="0" presId="urn:microsoft.com/office/officeart/2005/8/layout/cycle2"/>
    <dgm:cxn modelId="{D74504BE-D558-4920-8CAC-A70489A2F351}" type="presParOf" srcId="{0E01D768-4289-409C-A763-76AF7810F056}" destId="{393EFE7A-17AD-415D-83F7-DBAA2CAEB750}"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061C0C-0444-415D-BD4A-C5D30C05428C}">
      <dsp:nvSpPr>
        <dsp:cNvPr id="0" name=""/>
        <dsp:cNvSpPr/>
      </dsp:nvSpPr>
      <dsp:spPr>
        <a:xfrm>
          <a:off x="2671696" y="268"/>
          <a:ext cx="2020852" cy="2020852"/>
        </a:xfrm>
        <a:prstGeom prst="ellips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i="0" kern="1200" dirty="0">
              <a:latin typeface="Apricus Black" pitchFamily="2" charset="0"/>
            </a:rPr>
            <a:t>Transferable skills </a:t>
          </a:r>
        </a:p>
      </dsp:txBody>
      <dsp:txXfrm>
        <a:off x="2967643" y="296215"/>
        <a:ext cx="1428958" cy="1428958"/>
      </dsp:txXfrm>
    </dsp:sp>
    <dsp:sp modelId="{7673FBEA-B481-48F7-935B-59DACB0E4E8F}">
      <dsp:nvSpPr>
        <dsp:cNvPr id="0" name=""/>
        <dsp:cNvSpPr/>
      </dsp:nvSpPr>
      <dsp:spPr>
        <a:xfrm rot="3600000">
          <a:off x="4164528" y="1970490"/>
          <a:ext cx="537239" cy="682037"/>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4204821" y="2037107"/>
        <a:ext cx="376067" cy="409223"/>
      </dsp:txXfrm>
    </dsp:sp>
    <dsp:sp modelId="{B6108046-D0F7-4168-846A-041EC4A6E5D6}">
      <dsp:nvSpPr>
        <dsp:cNvPr id="0" name=""/>
        <dsp:cNvSpPr/>
      </dsp:nvSpPr>
      <dsp:spPr>
        <a:xfrm>
          <a:off x="4188952" y="2628232"/>
          <a:ext cx="2020852" cy="2020852"/>
        </a:xfrm>
        <a:prstGeom prst="ellipse">
          <a:avLst/>
        </a:prstGeom>
        <a:solidFill>
          <a:schemeClr val="tx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i="0" kern="1200" dirty="0">
              <a:latin typeface="Apricus Black" pitchFamily="2" charset="0"/>
            </a:rPr>
            <a:t>Personal skills </a:t>
          </a:r>
        </a:p>
      </dsp:txBody>
      <dsp:txXfrm>
        <a:off x="4484899" y="2924179"/>
        <a:ext cx="1428958" cy="1428958"/>
      </dsp:txXfrm>
    </dsp:sp>
    <dsp:sp modelId="{D29FA9E0-503A-4D5E-83B8-2F50289C4FC0}">
      <dsp:nvSpPr>
        <dsp:cNvPr id="0" name=""/>
        <dsp:cNvSpPr/>
      </dsp:nvSpPr>
      <dsp:spPr>
        <a:xfrm rot="10800000">
          <a:off x="3428707" y="3297640"/>
          <a:ext cx="537239" cy="682037"/>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rot="10800000">
        <a:off x="3589879" y="3434047"/>
        <a:ext cx="376067" cy="409223"/>
      </dsp:txXfrm>
    </dsp:sp>
    <dsp:sp modelId="{BC410281-C2B8-45ED-8EDD-33C9D201BD05}">
      <dsp:nvSpPr>
        <dsp:cNvPr id="0" name=""/>
        <dsp:cNvSpPr/>
      </dsp:nvSpPr>
      <dsp:spPr>
        <a:xfrm>
          <a:off x="1154440" y="2628232"/>
          <a:ext cx="2020852" cy="2020852"/>
        </a:xfrm>
        <a:prstGeom prst="ellipse">
          <a:avLst/>
        </a:prstGeom>
        <a:solidFill>
          <a:schemeClr val="accent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i="0" kern="1200" dirty="0">
              <a:latin typeface="Apricus Black" pitchFamily="2" charset="0"/>
            </a:rPr>
            <a:t>Knowledge based skills </a:t>
          </a:r>
        </a:p>
      </dsp:txBody>
      <dsp:txXfrm>
        <a:off x="1450387" y="2924179"/>
        <a:ext cx="1428958" cy="1428958"/>
      </dsp:txXfrm>
    </dsp:sp>
    <dsp:sp modelId="{0E01D768-4289-409C-A763-76AF7810F056}">
      <dsp:nvSpPr>
        <dsp:cNvPr id="0" name=""/>
        <dsp:cNvSpPr/>
      </dsp:nvSpPr>
      <dsp:spPr>
        <a:xfrm rot="18000000">
          <a:off x="2647272" y="1996825"/>
          <a:ext cx="537239" cy="682037"/>
        </a:xfrm>
        <a:prstGeom prst="rightArrow">
          <a:avLst>
            <a:gd name="adj1" fmla="val 60000"/>
            <a:gd name="adj2" fmla="val 50000"/>
          </a:avLst>
        </a:prstGeom>
        <a:solidFill>
          <a:schemeClr val="accent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2687565" y="2203022"/>
        <a:ext cx="376067" cy="409223"/>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9FC22F-E1E2-1842-920C-76487AE151D8}" type="datetimeFigureOut">
              <a:rPr lang="en-US" smtClean="0"/>
              <a:t>5/11/2026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12CECB-DFF6-FA4E-B4EC-2C44D36A3CDB}" type="slidenum">
              <a:rPr lang="en-US" smtClean="0"/>
              <a:t>‹#›</a:t>
            </a:fld>
            <a:endParaRPr lang="en-US"/>
          </a:p>
        </p:txBody>
      </p:sp>
    </p:spTree>
    <p:extLst>
      <p:ext uri="{BB962C8B-B14F-4D97-AF65-F5344CB8AC3E}">
        <p14:creationId xmlns:p14="http://schemas.microsoft.com/office/powerpoint/2010/main" val="1810339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ucas.com/advisers/help-and-training/springpod"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ucas.com/undergraduate/applying-university/filling-your-application/fraud-and-similarity"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ucas.com/undergraduate/applying-university/filling-your-application/fraud-and-similarity"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ucas.com/undergraduate/applying-university/filling-your-application/fraud-and-similarity"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ucas.com/undergraduate/applying-university/filling-your-application/fraud-and-similarity"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12CECB-DFF6-FA4E-B4EC-2C44D36A3CDB}" type="slidenum">
              <a:rPr lang="en-US" smtClean="0"/>
              <a:t>1</a:t>
            </a:fld>
            <a:endParaRPr lang="en-US"/>
          </a:p>
        </p:txBody>
      </p:sp>
    </p:spTree>
    <p:extLst>
      <p:ext uri="{BB962C8B-B14F-4D97-AF65-F5344CB8AC3E}">
        <p14:creationId xmlns:p14="http://schemas.microsoft.com/office/powerpoint/2010/main" val="3445442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12CECB-DFF6-FA4E-B4EC-2C44D36A3CDB}" type="slidenum">
              <a:rPr lang="en-US" smtClean="0"/>
              <a:t>20</a:t>
            </a:fld>
            <a:endParaRPr lang="en-US" dirty="0"/>
          </a:p>
        </p:txBody>
      </p:sp>
    </p:spTree>
    <p:extLst>
      <p:ext uri="{BB962C8B-B14F-4D97-AF65-F5344CB8AC3E}">
        <p14:creationId xmlns:p14="http://schemas.microsoft.com/office/powerpoint/2010/main" val="1120908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12CECB-DFF6-FA4E-B4EC-2C44D36A3CDB}" type="slidenum">
              <a:rPr lang="en-US" smtClean="0"/>
              <a:t>21</a:t>
            </a:fld>
            <a:endParaRPr lang="en-US" dirty="0"/>
          </a:p>
        </p:txBody>
      </p:sp>
    </p:spTree>
    <p:extLst>
      <p:ext uri="{BB962C8B-B14F-4D97-AF65-F5344CB8AC3E}">
        <p14:creationId xmlns:p14="http://schemas.microsoft.com/office/powerpoint/2010/main" val="3122954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Remember it is one personal statement per application. </a:t>
            </a:r>
          </a:p>
        </p:txBody>
      </p:sp>
      <p:sp>
        <p:nvSpPr>
          <p:cNvPr id="4" name="Slide Number Placeholder 3"/>
          <p:cNvSpPr>
            <a:spLocks noGrp="1"/>
          </p:cNvSpPr>
          <p:nvPr>
            <p:ph type="sldNum" sz="quarter" idx="5"/>
          </p:nvPr>
        </p:nvSpPr>
        <p:spPr/>
        <p:txBody>
          <a:bodyPr/>
          <a:lstStyle/>
          <a:p>
            <a:fld id="{C312CECB-DFF6-FA4E-B4EC-2C44D36A3CDB}" type="slidenum">
              <a:rPr lang="en-US" smtClean="0"/>
              <a:t>22</a:t>
            </a:fld>
            <a:endParaRPr lang="en-US" dirty="0"/>
          </a:p>
        </p:txBody>
      </p:sp>
    </p:spTree>
    <p:extLst>
      <p:ext uri="{BB962C8B-B14F-4D97-AF65-F5344CB8AC3E}">
        <p14:creationId xmlns:p14="http://schemas.microsoft.com/office/powerpoint/2010/main" val="1718882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students that examples don't need to be something 'grand' or academic as the very first starting point if that's not the truth! If the starting point was something 'pop culture', social media or a holiday and they then expanded on this in depth through a variety of methods, then that's great as it shows progression!</a:t>
            </a:r>
          </a:p>
          <a:p>
            <a:pPr algn="l"/>
            <a:endParaRPr lang="en-GB" b="0" i="0" dirty="0">
              <a:solidFill>
                <a:srgbClr val="333333"/>
              </a:solidFill>
              <a:effectLst/>
              <a:highlight>
                <a:srgbClr val="F2F2F2"/>
              </a:highlight>
              <a:latin typeface="Roboto" panose="02000000000000000000" pitchFamily="2" charset="0"/>
            </a:endParaRPr>
          </a:p>
          <a:p>
            <a:pPr algn="l"/>
            <a:r>
              <a:rPr lang="en-GB" b="0" i="0" dirty="0">
                <a:solidFill>
                  <a:srgbClr val="333333"/>
                </a:solidFill>
                <a:effectLst/>
                <a:latin typeface="Roboto" panose="02000000000000000000" pitchFamily="2" charset="0"/>
              </a:rPr>
              <a:t>Universities and colleges want to see students have done their research so they can be confident this is something they will enjoy and excel in. This is one place to highlight super-curricular activities as evidence of curiosity and interest in the subject outside of the classroom. </a:t>
            </a:r>
          </a:p>
          <a:p>
            <a:pPr algn="l"/>
            <a:endParaRPr lang="en-GB" b="0" i="0" dirty="0">
              <a:solidFill>
                <a:srgbClr val="333333"/>
              </a:solidFill>
              <a:effectLst/>
              <a:latin typeface="Roboto" panose="02000000000000000000" pitchFamily="2" charset="0"/>
            </a:endParaRPr>
          </a:p>
          <a:p>
            <a:pPr algn="l"/>
            <a:r>
              <a:rPr lang="en-GB" b="0" i="0" dirty="0">
                <a:solidFill>
                  <a:srgbClr val="333333"/>
                </a:solidFill>
                <a:effectLst/>
                <a:highlight>
                  <a:srgbClr val="F2F2F2"/>
                </a:highlight>
                <a:latin typeface="Roboto" panose="02000000000000000000" pitchFamily="2" charset="0"/>
              </a:rPr>
              <a:t>Here are some more examples for this section:</a:t>
            </a:r>
            <a:endParaRPr lang="en-GB" dirty="0">
              <a:solidFill>
                <a:srgbClr val="333333"/>
              </a:solidFill>
              <a:latin typeface="Roboto" panose="02000000000000000000" pitchFamily="2" charset="0"/>
            </a:endParaRPr>
          </a:p>
          <a:p>
            <a:pPr marL="171450" indent="-171450" algn="l">
              <a:buFont typeface="Arial" panose="020B0604020202020204" pitchFamily="34" charset="0"/>
              <a:buChar char="•"/>
            </a:pPr>
            <a:r>
              <a:rPr lang="en-GB" b="0" i="0" dirty="0">
                <a:solidFill>
                  <a:srgbClr val="333333"/>
                </a:solidFill>
                <a:effectLst/>
                <a:latin typeface="Roboto" panose="02000000000000000000" pitchFamily="2" charset="0"/>
              </a:rPr>
              <a:t>Personal life experiences e.g. being a carer, the environment where you grew up or lived, an inspirational friend, colleague or family member, a book you read, a news article or blog/vlog, a YouTube video, a podcast, a show you saw, </a:t>
            </a:r>
            <a:r>
              <a:rPr lang="en-GB" b="0" i="0" u="none" strike="noStrike" dirty="0">
                <a:solidFill>
                  <a:srgbClr val="333333"/>
                </a:solidFill>
                <a:effectLst/>
                <a:latin typeface="Roboto" panose="02000000000000000000" pitchFamily="2" charset="0"/>
                <a:hlinkClick r:id="rId3"/>
              </a:rPr>
              <a:t>Subject Spotlights</a:t>
            </a:r>
            <a:endParaRPr lang="en-GB" b="0" i="0" dirty="0">
              <a:solidFill>
                <a:srgbClr val="333333"/>
              </a:solidFill>
              <a:effectLst/>
              <a:latin typeface="Roboto" panose="02000000000000000000" pitchFamily="2" charset="0"/>
            </a:endParaRPr>
          </a:p>
          <a:p>
            <a:pPr marL="171450" indent="-171450" algn="l">
              <a:buFont typeface="Arial" panose="020B0604020202020204" pitchFamily="34" charset="0"/>
              <a:buChar char="•"/>
            </a:pPr>
            <a:r>
              <a:rPr lang="en-GB" b="0" i="0" dirty="0">
                <a:solidFill>
                  <a:srgbClr val="333333"/>
                </a:solidFill>
                <a:effectLst/>
                <a:latin typeface="Roboto" panose="02000000000000000000" pitchFamily="2" charset="0"/>
              </a:rPr>
              <a:t>Understanding of the area and the qualities you might need to succeed in it – research into the course/area</a:t>
            </a:r>
          </a:p>
          <a:p>
            <a:endParaRPr lang="en-US" dirty="0"/>
          </a:p>
        </p:txBody>
      </p:sp>
      <p:sp>
        <p:nvSpPr>
          <p:cNvPr id="4" name="Slide Number Placeholder 3"/>
          <p:cNvSpPr>
            <a:spLocks noGrp="1"/>
          </p:cNvSpPr>
          <p:nvPr>
            <p:ph type="sldNum" sz="quarter" idx="5"/>
          </p:nvPr>
        </p:nvSpPr>
        <p:spPr/>
        <p:txBody>
          <a:bodyPr/>
          <a:lstStyle/>
          <a:p>
            <a:fld id="{C312CECB-DFF6-FA4E-B4EC-2C44D36A3CDB}" type="slidenum">
              <a:rPr lang="en-US" smtClean="0"/>
              <a:t>23</a:t>
            </a:fld>
            <a:endParaRPr lang="en-US" dirty="0"/>
          </a:p>
        </p:txBody>
      </p:sp>
    </p:spTree>
    <p:extLst>
      <p:ext uri="{BB962C8B-B14F-4D97-AF65-F5344CB8AC3E}">
        <p14:creationId xmlns:p14="http://schemas.microsoft.com/office/powerpoint/2010/main" val="3786075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33333"/>
                </a:solidFill>
                <a:effectLst/>
                <a:highlight>
                  <a:srgbClr val="F2F2F2"/>
                </a:highlight>
                <a:latin typeface="Roboto" panose="02000000000000000000" pitchFamily="2" charset="0"/>
              </a:rPr>
              <a:t>This is the chance for students to show evidence of the relevant or transferable skills they've gained from their formal education and highlight their understanding of how this will help them succeed in this subject area.</a:t>
            </a:r>
          </a:p>
          <a:p>
            <a:pPr algn="l"/>
            <a:endParaRPr lang="en-GB" b="0" i="0" dirty="0">
              <a:solidFill>
                <a:srgbClr val="333333"/>
              </a:solidFill>
              <a:effectLst/>
              <a:highlight>
                <a:srgbClr val="F2F2F2"/>
              </a:highlight>
              <a:latin typeface="Roboto" panose="02000000000000000000" pitchFamily="2" charset="0"/>
            </a:endParaRPr>
          </a:p>
          <a:p>
            <a:pPr algn="l"/>
            <a:r>
              <a:rPr lang="en-GB" b="0" i="0" dirty="0">
                <a:solidFill>
                  <a:srgbClr val="333333"/>
                </a:solidFill>
                <a:effectLst/>
                <a:highlight>
                  <a:srgbClr val="F2F2F2"/>
                </a:highlight>
                <a:latin typeface="Roboto" panose="02000000000000000000" pitchFamily="2" charset="0"/>
              </a:rPr>
              <a:t>Here are some more examples for this section:</a:t>
            </a:r>
          </a:p>
          <a:p>
            <a:pPr algn="l">
              <a:buFont typeface="Arial" panose="020B0604020202020204" pitchFamily="34" charset="0"/>
              <a:buChar char="•"/>
            </a:pPr>
            <a:r>
              <a:rPr lang="en-GB" b="0" i="0" dirty="0">
                <a:solidFill>
                  <a:srgbClr val="333333"/>
                </a:solidFill>
                <a:effectLst/>
                <a:highlight>
                  <a:srgbClr val="F2F2F2"/>
                </a:highlight>
                <a:latin typeface="Roboto" panose="02000000000000000000" pitchFamily="2" charset="0"/>
              </a:rPr>
              <a:t> Specific modules or topics</a:t>
            </a:r>
          </a:p>
          <a:p>
            <a:pPr algn="l">
              <a:buFont typeface="Arial" panose="020B0604020202020204" pitchFamily="34" charset="0"/>
              <a:buChar char="•"/>
            </a:pPr>
            <a:r>
              <a:rPr lang="en-GB" b="0" i="0" dirty="0">
                <a:solidFill>
                  <a:srgbClr val="333333"/>
                </a:solidFill>
                <a:effectLst/>
                <a:highlight>
                  <a:srgbClr val="F2F2F2"/>
                </a:highlight>
                <a:latin typeface="Roboto" panose="02000000000000000000" pitchFamily="2" charset="0"/>
              </a:rPr>
              <a:t> Essays or projects that explore a particular viewpoint or technique</a:t>
            </a:r>
          </a:p>
          <a:p>
            <a:pPr algn="l">
              <a:buFont typeface="Arial" panose="020B0604020202020204" pitchFamily="34" charset="0"/>
              <a:buChar char="•"/>
            </a:pPr>
            <a:r>
              <a:rPr lang="en-GB" b="0" i="0" dirty="0">
                <a:solidFill>
                  <a:srgbClr val="333333"/>
                </a:solidFill>
                <a:effectLst/>
                <a:highlight>
                  <a:srgbClr val="F2F2F2"/>
                </a:highlight>
                <a:latin typeface="Roboto" panose="02000000000000000000" pitchFamily="2" charset="0"/>
              </a:rPr>
              <a:t> EPQ – Extended Project Qualification</a:t>
            </a:r>
          </a:p>
          <a:p>
            <a:pPr algn="l">
              <a:buFont typeface="Arial" panose="020B0604020202020204" pitchFamily="34" charset="0"/>
              <a:buChar char="•"/>
            </a:pPr>
            <a:r>
              <a:rPr lang="en-GB" b="0" i="0" dirty="0">
                <a:solidFill>
                  <a:srgbClr val="333333"/>
                </a:solidFill>
                <a:effectLst/>
                <a:highlight>
                  <a:srgbClr val="F2F2F2"/>
                </a:highlight>
                <a:latin typeface="Roboto" panose="02000000000000000000" pitchFamily="2" charset="0"/>
              </a:rPr>
              <a:t> School, local, or national competitions e.g. UK Maths Trust </a:t>
            </a:r>
          </a:p>
          <a:p>
            <a:pPr algn="l">
              <a:buFont typeface="Arial" panose="020B0604020202020204" pitchFamily="34" charset="0"/>
              <a:buChar char="•"/>
            </a:pPr>
            <a:r>
              <a:rPr lang="en-GB" b="0" i="0" dirty="0">
                <a:solidFill>
                  <a:srgbClr val="333333"/>
                </a:solidFill>
                <a:effectLst/>
                <a:highlight>
                  <a:srgbClr val="F2F2F2"/>
                </a:highlight>
                <a:latin typeface="Roboto" panose="02000000000000000000" pitchFamily="2" charset="0"/>
              </a:rPr>
              <a:t> Private lessons and qualifications e.g. music, stage school or sports if relevant to the course</a:t>
            </a:r>
          </a:p>
          <a:p>
            <a:pPr algn="l">
              <a:buFont typeface="Arial" panose="020B0604020202020204" pitchFamily="34" charset="0"/>
              <a:buChar char="•"/>
            </a:pPr>
            <a:r>
              <a:rPr lang="en-GB" b="0" i="0" dirty="0">
                <a:solidFill>
                  <a:srgbClr val="333333"/>
                </a:solidFill>
                <a:effectLst/>
                <a:highlight>
                  <a:srgbClr val="F2F2F2"/>
                </a:highlight>
                <a:latin typeface="Roboto" panose="02000000000000000000" pitchFamily="2" charset="0"/>
              </a:rPr>
              <a:t> Tutoring or mentoring</a:t>
            </a:r>
          </a:p>
          <a:p>
            <a:pPr algn="l">
              <a:buFont typeface="Arial" panose="020B0604020202020204" pitchFamily="34" charset="0"/>
              <a:buChar char="•"/>
            </a:pPr>
            <a:r>
              <a:rPr lang="en-GB" b="0" i="0" dirty="0">
                <a:solidFill>
                  <a:srgbClr val="333333"/>
                </a:solidFill>
                <a:effectLst/>
                <a:highlight>
                  <a:srgbClr val="F2F2F2"/>
                </a:highlight>
                <a:latin typeface="Roboto" panose="02000000000000000000" pitchFamily="2" charset="0"/>
              </a:rPr>
              <a:t> Online courses leading to a qualification</a:t>
            </a:r>
          </a:p>
          <a:p>
            <a:endParaRPr lang="en-US" dirty="0"/>
          </a:p>
        </p:txBody>
      </p:sp>
      <p:sp>
        <p:nvSpPr>
          <p:cNvPr id="4" name="Slide Number Placeholder 3"/>
          <p:cNvSpPr>
            <a:spLocks noGrp="1"/>
          </p:cNvSpPr>
          <p:nvPr>
            <p:ph type="sldNum" sz="quarter" idx="5"/>
          </p:nvPr>
        </p:nvSpPr>
        <p:spPr/>
        <p:txBody>
          <a:bodyPr/>
          <a:lstStyle/>
          <a:p>
            <a:fld id="{C312CECB-DFF6-FA4E-B4EC-2C44D36A3CDB}" type="slidenum">
              <a:rPr lang="en-US" smtClean="0"/>
              <a:t>24</a:t>
            </a:fld>
            <a:endParaRPr lang="en-US" dirty="0"/>
          </a:p>
        </p:txBody>
      </p:sp>
    </p:spTree>
    <p:extLst>
      <p:ext uri="{BB962C8B-B14F-4D97-AF65-F5344CB8AC3E}">
        <p14:creationId xmlns:p14="http://schemas.microsoft.com/office/powerpoint/2010/main" val="20489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33333"/>
                </a:solidFill>
                <a:effectLst/>
                <a:highlight>
                  <a:srgbClr val="F2F2F2"/>
                </a:highlight>
                <a:latin typeface="Roboto" panose="02000000000000000000" pitchFamily="2" charset="0"/>
              </a:rPr>
              <a:t>This is students' chance to talk about any other activities they have undertaken outside of their formal education or personal experiences which further demonstrate their suitability for the course. This section is likely to be highly personal to them and anything they do include should reflect on why they're including it.</a:t>
            </a:r>
          </a:p>
          <a:p>
            <a:pPr algn="l"/>
            <a:endParaRPr lang="en-GB" b="0" i="0" dirty="0">
              <a:solidFill>
                <a:srgbClr val="333333"/>
              </a:solidFill>
              <a:effectLst/>
              <a:highlight>
                <a:srgbClr val="F2F2F2"/>
              </a:highlight>
              <a:latin typeface="Roboto" panose="02000000000000000000" pitchFamily="2" charset="0"/>
            </a:endParaRPr>
          </a:p>
          <a:p>
            <a:pPr algn="l"/>
            <a:r>
              <a:rPr lang="en-GB" b="0" i="0" dirty="0">
                <a:solidFill>
                  <a:srgbClr val="333333"/>
                </a:solidFill>
                <a:effectLst/>
                <a:highlight>
                  <a:srgbClr val="F2F2F2"/>
                </a:highlight>
                <a:latin typeface="Roboto" panose="02000000000000000000" pitchFamily="2" charset="0"/>
              </a:rPr>
              <a:t>Here are some more examples for this section:</a:t>
            </a:r>
          </a:p>
          <a:p>
            <a:pPr algn="l">
              <a:buFont typeface="Arial" panose="020B0604020202020204" pitchFamily="34" charset="0"/>
              <a:buChar char="•"/>
            </a:pPr>
            <a:r>
              <a:rPr lang="en-GB" b="0" i="0" dirty="0">
                <a:solidFill>
                  <a:srgbClr val="333333"/>
                </a:solidFill>
                <a:effectLst/>
                <a:highlight>
                  <a:srgbClr val="F2F2F2"/>
                </a:highlight>
                <a:latin typeface="Roboto" panose="02000000000000000000" pitchFamily="2" charset="0"/>
              </a:rPr>
              <a:t> Extra and super-curriculars</a:t>
            </a:r>
          </a:p>
          <a:p>
            <a:pPr algn="l">
              <a:buFont typeface="Arial" panose="020B0604020202020204" pitchFamily="34" charset="0"/>
              <a:buChar char="•"/>
            </a:pPr>
            <a:r>
              <a:rPr lang="en-GB" b="0" i="0" dirty="0">
                <a:solidFill>
                  <a:srgbClr val="333333"/>
                </a:solidFill>
                <a:effectLst/>
                <a:highlight>
                  <a:srgbClr val="F2F2F2"/>
                </a:highlight>
                <a:latin typeface="Roboto" panose="02000000000000000000" pitchFamily="2" charset="0"/>
              </a:rPr>
              <a:t> Volunteering</a:t>
            </a:r>
          </a:p>
          <a:p>
            <a:pPr algn="l">
              <a:buFont typeface="Arial" panose="020B0604020202020204" pitchFamily="34" charset="0"/>
              <a:buChar char="•"/>
            </a:pPr>
            <a:r>
              <a:rPr lang="en-GB" b="0" i="0" dirty="0">
                <a:solidFill>
                  <a:srgbClr val="333333"/>
                </a:solidFill>
                <a:effectLst/>
                <a:highlight>
                  <a:srgbClr val="F2F2F2"/>
                </a:highlight>
                <a:latin typeface="Roboto" panose="02000000000000000000" pitchFamily="2" charset="0"/>
              </a:rPr>
              <a:t> Personal life experiences e.g. caring for a family member, overcoming a challenge</a:t>
            </a:r>
          </a:p>
          <a:p>
            <a:pPr algn="l">
              <a:buFont typeface="Arial" panose="020B0604020202020204" pitchFamily="34" charset="0"/>
              <a:buChar char="•"/>
            </a:pPr>
            <a:r>
              <a:rPr lang="en-GB" b="0" i="0" dirty="0">
                <a:solidFill>
                  <a:srgbClr val="333333"/>
                </a:solidFill>
                <a:effectLst/>
                <a:highlight>
                  <a:srgbClr val="F2F2F2"/>
                </a:highlight>
                <a:latin typeface="Roboto" panose="02000000000000000000" pitchFamily="2" charset="0"/>
              </a:rPr>
              <a:t> Young enterprise</a:t>
            </a:r>
          </a:p>
          <a:p>
            <a:pPr algn="l">
              <a:buFont typeface="Arial" panose="020B0604020202020204" pitchFamily="34" charset="0"/>
              <a:buChar char="•"/>
            </a:pPr>
            <a:r>
              <a:rPr lang="en-GB" b="0" i="0" dirty="0">
                <a:solidFill>
                  <a:srgbClr val="333333"/>
                </a:solidFill>
                <a:effectLst/>
                <a:highlight>
                  <a:srgbClr val="F2F2F2"/>
                </a:highlight>
                <a:latin typeface="Roboto" panose="02000000000000000000" pitchFamily="2" charset="0"/>
              </a:rPr>
              <a:t> Work experience</a:t>
            </a:r>
          </a:p>
          <a:p>
            <a:pPr algn="l">
              <a:buFont typeface="Arial" panose="020B0604020202020204" pitchFamily="34" charset="0"/>
              <a:buChar char="•"/>
            </a:pPr>
            <a:r>
              <a:rPr lang="en-GB" b="0" i="0" dirty="0">
                <a:solidFill>
                  <a:srgbClr val="333333"/>
                </a:solidFill>
                <a:effectLst/>
                <a:highlight>
                  <a:srgbClr val="F2F2F2"/>
                </a:highlight>
                <a:latin typeface="Roboto" panose="02000000000000000000" pitchFamily="2" charset="0"/>
              </a:rPr>
              <a:t> Job/employment – part-time or full-time</a:t>
            </a:r>
          </a:p>
          <a:p>
            <a:pPr algn="l">
              <a:buFont typeface="Arial" panose="020B0604020202020204" pitchFamily="34" charset="0"/>
              <a:buChar char="•"/>
            </a:pPr>
            <a:r>
              <a:rPr lang="en-GB" b="0" i="0" dirty="0">
                <a:solidFill>
                  <a:srgbClr val="333333"/>
                </a:solidFill>
                <a:effectLst/>
                <a:highlight>
                  <a:srgbClr val="F2F2F2"/>
                </a:highlight>
                <a:latin typeface="Roboto" panose="02000000000000000000" pitchFamily="2" charset="0"/>
              </a:rPr>
              <a:t> Work-based learning/CPD</a:t>
            </a:r>
          </a:p>
          <a:p>
            <a:pPr algn="l">
              <a:buFont typeface="Arial" panose="020B0604020202020204" pitchFamily="34" charset="0"/>
              <a:buChar char="•"/>
            </a:pPr>
            <a:r>
              <a:rPr lang="en-GB" b="0" i="0" dirty="0">
                <a:solidFill>
                  <a:srgbClr val="333333"/>
                </a:solidFill>
                <a:effectLst/>
                <a:highlight>
                  <a:srgbClr val="F2F2F2"/>
                </a:highlight>
                <a:latin typeface="Roboto" panose="02000000000000000000" pitchFamily="2" charset="0"/>
              </a:rPr>
              <a:t> Shadowing</a:t>
            </a:r>
          </a:p>
          <a:p>
            <a:pPr algn="l">
              <a:buFont typeface="Arial" panose="020B0604020202020204" pitchFamily="34" charset="0"/>
              <a:buChar char="•"/>
            </a:pPr>
            <a:r>
              <a:rPr lang="en-GB" b="0" i="0" dirty="0">
                <a:solidFill>
                  <a:srgbClr val="333333"/>
                </a:solidFill>
                <a:effectLst/>
                <a:highlight>
                  <a:srgbClr val="F2F2F2"/>
                </a:highlight>
                <a:latin typeface="Roboto" panose="02000000000000000000" pitchFamily="2" charset="0"/>
              </a:rPr>
              <a:t> Online learning activities e.g. Springpod, MOOCs etc.</a:t>
            </a:r>
          </a:p>
          <a:p>
            <a:pPr algn="l">
              <a:buFont typeface="Arial" panose="020B0604020202020204" pitchFamily="34" charset="0"/>
              <a:buChar char="•"/>
            </a:pPr>
            <a:r>
              <a:rPr lang="en-GB" b="0" i="0" dirty="0">
                <a:solidFill>
                  <a:srgbClr val="333333"/>
                </a:solidFill>
                <a:effectLst/>
                <a:highlight>
                  <a:srgbClr val="F2F2F2"/>
                </a:highlight>
                <a:latin typeface="Roboto" panose="02000000000000000000" pitchFamily="2" charset="0"/>
              </a:rPr>
              <a:t> Tutoring</a:t>
            </a:r>
          </a:p>
          <a:p>
            <a:pPr algn="l">
              <a:buFont typeface="Arial" panose="020B0604020202020204" pitchFamily="34" charset="0"/>
              <a:buChar char="•"/>
            </a:pPr>
            <a:r>
              <a:rPr lang="en-GB" b="0" i="0" dirty="0">
                <a:solidFill>
                  <a:srgbClr val="333333"/>
                </a:solidFill>
                <a:effectLst/>
                <a:highlight>
                  <a:srgbClr val="F2F2F2"/>
                </a:highlight>
                <a:latin typeface="Roboto" panose="02000000000000000000" pitchFamily="2" charset="0"/>
              </a:rPr>
              <a:t> Trips and visits (online or in person) e.g. Museums, exhibitions, galleries, sites of historic interest, relevant sites connected to your course e.g. magistrate courts for law etc.</a:t>
            </a:r>
          </a:p>
          <a:p>
            <a:pPr algn="l">
              <a:buFont typeface="Arial" panose="020B0604020202020204" pitchFamily="34" charset="0"/>
              <a:buChar char="•"/>
            </a:pPr>
            <a:r>
              <a:rPr lang="en-GB" b="0" i="0" dirty="0">
                <a:solidFill>
                  <a:srgbClr val="333333"/>
                </a:solidFill>
                <a:effectLst/>
                <a:highlight>
                  <a:srgbClr val="F2F2F2"/>
                </a:highlight>
                <a:latin typeface="Roboto" panose="02000000000000000000" pitchFamily="2" charset="0"/>
              </a:rPr>
              <a:t> Podcasts, TED talks, documentaries etc.</a:t>
            </a:r>
          </a:p>
          <a:p>
            <a:pPr algn="l">
              <a:buFont typeface="Arial" panose="020B0604020202020204" pitchFamily="34" charset="0"/>
              <a:buChar char="•"/>
            </a:pPr>
            <a:r>
              <a:rPr lang="en-GB" b="0" i="0" dirty="0">
                <a:solidFill>
                  <a:srgbClr val="333333"/>
                </a:solidFill>
                <a:effectLst/>
                <a:highlight>
                  <a:srgbClr val="F2F2F2"/>
                </a:highlight>
                <a:latin typeface="Roboto" panose="02000000000000000000" pitchFamily="2" charset="0"/>
              </a:rPr>
              <a:t> Duke of Edinburgh/Duke of York awards</a:t>
            </a:r>
            <a:endParaRPr lang="en-GB" dirty="0"/>
          </a:p>
          <a:p>
            <a:endParaRPr lang="en-US" dirty="0"/>
          </a:p>
        </p:txBody>
      </p:sp>
      <p:sp>
        <p:nvSpPr>
          <p:cNvPr id="4" name="Slide Number Placeholder 3"/>
          <p:cNvSpPr>
            <a:spLocks noGrp="1"/>
          </p:cNvSpPr>
          <p:nvPr>
            <p:ph type="sldNum" sz="quarter" idx="5"/>
          </p:nvPr>
        </p:nvSpPr>
        <p:spPr/>
        <p:txBody>
          <a:bodyPr/>
          <a:lstStyle/>
          <a:p>
            <a:fld id="{C312CECB-DFF6-FA4E-B4EC-2C44D36A3CDB}" type="slidenum">
              <a:rPr lang="en-US" smtClean="0"/>
              <a:t>25</a:t>
            </a:fld>
            <a:endParaRPr lang="en-US" dirty="0"/>
          </a:p>
        </p:txBody>
      </p:sp>
    </p:spTree>
    <p:extLst>
      <p:ext uri="{BB962C8B-B14F-4D97-AF65-F5344CB8AC3E}">
        <p14:creationId xmlns:p14="http://schemas.microsoft.com/office/powerpoint/2010/main" val="699888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3200" dirty="0"/>
          </a:p>
        </p:txBody>
      </p:sp>
      <p:sp>
        <p:nvSpPr>
          <p:cNvPr id="4" name="Slide Number Placeholder 3"/>
          <p:cNvSpPr>
            <a:spLocks noGrp="1"/>
          </p:cNvSpPr>
          <p:nvPr>
            <p:ph type="sldNum" sz="quarter" idx="5"/>
          </p:nvPr>
        </p:nvSpPr>
        <p:spPr/>
        <p:txBody>
          <a:bodyPr/>
          <a:lstStyle/>
          <a:p>
            <a:fld id="{C312CECB-DFF6-FA4E-B4EC-2C44D36A3CDB}" type="slidenum">
              <a:rPr lang="en-US" smtClean="0"/>
              <a:t>26</a:t>
            </a:fld>
            <a:endParaRPr lang="en-US" dirty="0"/>
          </a:p>
        </p:txBody>
      </p:sp>
    </p:spTree>
    <p:extLst>
      <p:ext uri="{BB962C8B-B14F-4D97-AF65-F5344CB8AC3E}">
        <p14:creationId xmlns:p14="http://schemas.microsoft.com/office/powerpoint/2010/main" val="520009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12CECB-DFF6-FA4E-B4EC-2C44D36A3C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50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12CECB-DFF6-FA4E-B4EC-2C44D36A3CDB}" type="slidenum">
              <a:rPr lang="en-US" smtClean="0"/>
              <a:t>29</a:t>
            </a:fld>
            <a:endParaRPr lang="en-US" dirty="0"/>
          </a:p>
        </p:txBody>
      </p:sp>
    </p:spTree>
    <p:extLst>
      <p:ext uri="{BB962C8B-B14F-4D97-AF65-F5344CB8AC3E}">
        <p14:creationId xmlns:p14="http://schemas.microsoft.com/office/powerpoint/2010/main" val="304884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12CECB-DFF6-FA4E-B4EC-2C44D36A3CDB}" type="slidenum">
              <a:rPr lang="en-US" smtClean="0"/>
              <a:t>31</a:t>
            </a:fld>
            <a:endParaRPr lang="en-US" dirty="0"/>
          </a:p>
        </p:txBody>
      </p:sp>
    </p:spTree>
    <p:extLst>
      <p:ext uri="{BB962C8B-B14F-4D97-AF65-F5344CB8AC3E}">
        <p14:creationId xmlns:p14="http://schemas.microsoft.com/office/powerpoint/2010/main" val="1978520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12CECB-DFF6-FA4E-B4EC-2C44D36A3CDB}" type="slidenum">
              <a:rPr lang="en-US" smtClean="0"/>
              <a:t>2</a:t>
            </a:fld>
            <a:endParaRPr lang="en-US"/>
          </a:p>
        </p:txBody>
      </p:sp>
    </p:spTree>
    <p:extLst>
      <p:ext uri="{BB962C8B-B14F-4D97-AF65-F5344CB8AC3E}">
        <p14:creationId xmlns:p14="http://schemas.microsoft.com/office/powerpoint/2010/main" val="1120908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Roboto" panose="02000000000000000000" pitchFamily="2" charset="0"/>
              </a:rPr>
              <a:t>Remember the more people that use tools like ChatGPT to write personal statements, rather than as a research, structuring, and ideas tool, the more the model will use these examples for future personal statements. These will then be more detectable through similarity software. It's not worth the risk, so stick to using AI tools to help prompt your personal statement journey, rather than doing it for you (and more than likely doing it inaccurately!).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00000"/>
              </a:solidFill>
              <a:effectLst/>
              <a:latin typeface="Roboto" panose="02000000000000000000" pitchFamily="2" charset="0"/>
            </a:endParaRPr>
          </a:p>
          <a:p>
            <a:r>
              <a:rPr lang="en-GB" dirty="0"/>
              <a:t>Remind students that </a:t>
            </a:r>
            <a:r>
              <a:rPr lang="en-GB" b="0" i="0" dirty="0">
                <a:solidFill>
                  <a:srgbClr val="000000"/>
                </a:solidFill>
                <a:effectLst/>
                <a:latin typeface="Roboto" panose="02000000000000000000" pitchFamily="2" charset="0"/>
              </a:rPr>
              <a:t>when they complete their application, they must declare that their personal statement hasn't been copied or provided from another source, including artificial intelligence software.</a:t>
            </a:r>
          </a:p>
          <a:p>
            <a:endParaRPr lang="en-GB" b="0" i="0" dirty="0">
              <a:solidFill>
                <a:srgbClr val="000000"/>
              </a:solidFill>
              <a:effectLst/>
              <a:latin typeface="Roboto" panose="02000000000000000000" pitchFamily="2" charset="0"/>
            </a:endParaRPr>
          </a:p>
          <a:p>
            <a:r>
              <a:rPr lang="en-GB" b="0" i="0" dirty="0">
                <a:solidFill>
                  <a:srgbClr val="000000"/>
                </a:solidFill>
                <a:effectLst/>
                <a:latin typeface="Roboto" panose="02000000000000000000" pitchFamily="2" charset="0"/>
              </a:rPr>
              <a:t>As part of UCAS’s responsibility to applicants and universities and colleges, the UCAS Verification Team run checks to detect fraudulent applications and patterns of similarity in personal statements. Read our </a:t>
            </a:r>
            <a:r>
              <a:rPr lang="en-GB" b="1" i="0" u="none" strike="noStrike" dirty="0">
                <a:solidFill>
                  <a:srgbClr val="005EB7"/>
                </a:solidFill>
                <a:effectLst/>
                <a:latin typeface="Roboto" panose="02000000000000000000" pitchFamily="2" charset="0"/>
                <a:hlinkClick r:id="rId3"/>
              </a:rPr>
              <a:t>guide to fraud and verification and similarity</a:t>
            </a:r>
            <a:r>
              <a:rPr lang="en-GB" b="0" i="0" dirty="0">
                <a:solidFill>
                  <a:srgbClr val="000000"/>
                </a:solidFill>
                <a:effectLst/>
                <a:latin typeface="Roboto" panose="02000000000000000000" pitchFamily="2" charset="0"/>
              </a:rPr>
              <a:t>.</a:t>
            </a:r>
          </a:p>
          <a:p>
            <a:endParaRPr lang="en-GB" b="0" i="0" dirty="0">
              <a:solidFill>
                <a:srgbClr val="000000"/>
              </a:solidFill>
              <a:effectLst/>
              <a:latin typeface="Roboto" panose="02000000000000000000" pitchFamily="2" charset="0"/>
            </a:endParaRPr>
          </a:p>
          <a:p>
            <a:r>
              <a:rPr lang="en-GB" b="0" i="0" dirty="0">
                <a:solidFill>
                  <a:srgbClr val="000000"/>
                </a:solidFill>
                <a:effectLst/>
                <a:latin typeface="Roboto" panose="02000000000000000000" pitchFamily="2" charset="0"/>
              </a:rPr>
              <a:t>If UCAS software detects elements of a personal statement that are similar to others, the universities or colleges it is intended for may be notified.</a:t>
            </a:r>
            <a:endParaRPr lang="en-GB" dirty="0"/>
          </a:p>
        </p:txBody>
      </p:sp>
      <p:sp>
        <p:nvSpPr>
          <p:cNvPr id="4" name="Slide Number Placeholder 3"/>
          <p:cNvSpPr>
            <a:spLocks noGrp="1"/>
          </p:cNvSpPr>
          <p:nvPr>
            <p:ph type="sldNum" sz="quarter" idx="5"/>
          </p:nvPr>
        </p:nvSpPr>
        <p:spPr/>
        <p:txBody>
          <a:bodyPr/>
          <a:lstStyle/>
          <a:p>
            <a:fld id="{C312CECB-DFF6-FA4E-B4EC-2C44D36A3CDB}" type="slidenum">
              <a:rPr lang="en-US" smtClean="0"/>
              <a:t>32</a:t>
            </a:fld>
            <a:endParaRPr lang="en-US" dirty="0"/>
          </a:p>
        </p:txBody>
      </p:sp>
    </p:spTree>
    <p:extLst>
      <p:ext uri="{BB962C8B-B14F-4D97-AF65-F5344CB8AC3E}">
        <p14:creationId xmlns:p14="http://schemas.microsoft.com/office/powerpoint/2010/main" val="17984786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6DE55-6882-63D1-8C81-1BA8A6421F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157D92-E5E8-73AD-4502-DB511CD5CC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31DEDA-59D2-926D-1377-2E150D5DC405}"/>
              </a:ext>
            </a:extLst>
          </p:cNvPr>
          <p:cNvSpPr>
            <a:spLocks noGrp="1"/>
          </p:cNvSpPr>
          <p:nvPr>
            <p:ph type="body" idx="1"/>
          </p:nvPr>
        </p:nvSpPr>
        <p:spPr/>
        <p:txBody>
          <a:bodyPr/>
          <a:lstStyle/>
          <a:p>
            <a:r>
              <a:rPr lang="en-GB" sz="1600" dirty="0">
                <a:latin typeface="Roboto" panose="02000000000000000000" pitchFamily="2" charset="0"/>
                <a:ea typeface="Roboto" panose="02000000000000000000" pitchFamily="2" charset="0"/>
                <a:cs typeface="Roboto" panose="02000000000000000000" pitchFamily="2" charset="0"/>
              </a:rPr>
              <a:t>Remind students that </a:t>
            </a:r>
            <a:r>
              <a:rPr lang="en-GB"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when they complete their application, they must declare that their personal statement hasn't been copied or provided from another source, including artificial intelligence software.</a:t>
            </a:r>
          </a:p>
          <a:p>
            <a:endParaRPr lang="en-GB"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dirty="0">
                <a:solidFill>
                  <a:srgbClr val="000000"/>
                </a:solidFill>
                <a:effectLst/>
                <a:latin typeface="Roboto" panose="02000000000000000000" pitchFamily="2" charset="0"/>
              </a:rPr>
              <a:t>Remember the more people that use tools like ChatGPT to write personal statements, rather than as a research, structuring, and ideas tool, the more the model will use these examples for future personal statements. These will then be more detectable through similarity software. It's not worth the risk, so stick to using AI tools to help prompt your personal statement journey, rather than doing it for you (and more than likely doing it inaccurately!).</a:t>
            </a:r>
          </a:p>
          <a:p>
            <a:endParaRPr lang="en-GB"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r>
              <a:rPr lang="en-GB"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As part of UCAS’s responsibility to applicants and universities and colleges, the UCAS Verification Team run checks to detect fraudulent applications and patterns of similarity in personal statements. Read our </a:t>
            </a:r>
            <a:r>
              <a:rPr lang="en-GB" sz="1600" b="1" i="0" u="none" strike="noStrike" dirty="0">
                <a:solidFill>
                  <a:srgbClr val="005EB7"/>
                </a:solidFill>
                <a:effectLst/>
                <a:latin typeface="Roboto" panose="02000000000000000000" pitchFamily="2" charset="0"/>
                <a:ea typeface="Roboto" panose="02000000000000000000" pitchFamily="2" charset="0"/>
                <a:cs typeface="Roboto" panose="02000000000000000000" pitchFamily="2" charset="0"/>
                <a:hlinkClick r:id="rId3"/>
              </a:rPr>
              <a:t>guide to fraud and verification and similarity</a:t>
            </a:r>
            <a:r>
              <a:rPr lang="en-GB"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a:t>
            </a:r>
          </a:p>
          <a:p>
            <a:endParaRPr lang="en-GB"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r>
              <a:rPr lang="en-GB"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If UCAS software detects elements of a personal statement that are similar to others, the universities or colleges it is intended for may be notified.</a:t>
            </a:r>
            <a:endParaRPr lang="en-GB" sz="1600" dirty="0">
              <a:latin typeface="Roboto" panose="02000000000000000000" pitchFamily="2" charset="0"/>
              <a:ea typeface="Roboto" panose="02000000000000000000" pitchFamily="2" charset="0"/>
              <a:cs typeface="Roboto" panose="02000000000000000000" pitchFamily="2" charset="0"/>
            </a:endParaRPr>
          </a:p>
          <a:p>
            <a:endParaRPr lang="en-US" sz="2400" dirty="0">
              <a:latin typeface="Roboto" panose="02000000000000000000" pitchFamily="2" charset="0"/>
              <a:ea typeface="Roboto" panose="02000000000000000000" pitchFamily="2" charset="0"/>
              <a:cs typeface="Roboto" panose="02000000000000000000" pitchFamily="2" charset="0"/>
            </a:endParaRPr>
          </a:p>
        </p:txBody>
      </p:sp>
      <p:sp>
        <p:nvSpPr>
          <p:cNvPr id="4" name="Slide Number Placeholder 3">
            <a:extLst>
              <a:ext uri="{FF2B5EF4-FFF2-40B4-BE49-F238E27FC236}">
                <a16:creationId xmlns:a16="http://schemas.microsoft.com/office/drawing/2014/main" id="{255EBC7A-5EA0-C5FA-15C7-58F585CDC90B}"/>
              </a:ext>
            </a:extLst>
          </p:cNvPr>
          <p:cNvSpPr>
            <a:spLocks noGrp="1"/>
          </p:cNvSpPr>
          <p:nvPr>
            <p:ph type="sldNum" sz="quarter" idx="5"/>
          </p:nvPr>
        </p:nvSpPr>
        <p:spPr/>
        <p:txBody>
          <a:bodyPr/>
          <a:lstStyle/>
          <a:p>
            <a:fld id="{C312CECB-DFF6-FA4E-B4EC-2C44D36A3CDB}" type="slidenum">
              <a:rPr lang="en-US" smtClean="0"/>
              <a:t>33</a:t>
            </a:fld>
            <a:endParaRPr lang="en-US" dirty="0"/>
          </a:p>
        </p:txBody>
      </p:sp>
    </p:spTree>
    <p:extLst>
      <p:ext uri="{BB962C8B-B14F-4D97-AF65-F5344CB8AC3E}">
        <p14:creationId xmlns:p14="http://schemas.microsoft.com/office/powerpoint/2010/main" val="2153079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www.ucas.com/applying/applying-university/writing-your-personal-statement/2026-personal-statement-guides</a:t>
            </a:r>
          </a:p>
          <a:p>
            <a:endParaRPr lang="en-GB" dirty="0"/>
          </a:p>
        </p:txBody>
      </p:sp>
      <p:sp>
        <p:nvSpPr>
          <p:cNvPr id="4" name="Slide Number Placeholder 3"/>
          <p:cNvSpPr>
            <a:spLocks noGrp="1"/>
          </p:cNvSpPr>
          <p:nvPr>
            <p:ph type="sldNum" sz="quarter" idx="5"/>
          </p:nvPr>
        </p:nvSpPr>
        <p:spPr/>
        <p:txBody>
          <a:bodyPr/>
          <a:lstStyle/>
          <a:p>
            <a:fld id="{C312CECB-DFF6-FA4E-B4EC-2C44D36A3CDB}" type="slidenum">
              <a:rPr lang="en-US" smtClean="0"/>
              <a:t>34</a:t>
            </a:fld>
            <a:endParaRPr lang="en-US" dirty="0"/>
          </a:p>
        </p:txBody>
      </p:sp>
    </p:spTree>
    <p:extLst>
      <p:ext uri="{BB962C8B-B14F-4D97-AF65-F5344CB8AC3E}">
        <p14:creationId xmlns:p14="http://schemas.microsoft.com/office/powerpoint/2010/main" val="1292078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12CECB-DFF6-FA4E-B4EC-2C44D36A3CDB}" type="slidenum">
              <a:rPr lang="en-US" smtClean="0"/>
              <a:t>35</a:t>
            </a:fld>
            <a:endParaRPr lang="en-US"/>
          </a:p>
        </p:txBody>
      </p:sp>
    </p:spTree>
    <p:extLst>
      <p:ext uri="{BB962C8B-B14F-4D97-AF65-F5344CB8AC3E}">
        <p14:creationId xmlns:p14="http://schemas.microsoft.com/office/powerpoint/2010/main" val="1120908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12CECB-DFF6-FA4E-B4EC-2C44D36A3CDB}" type="slidenum">
              <a:rPr lang="en-US" smtClean="0"/>
              <a:t>36</a:t>
            </a:fld>
            <a:endParaRPr lang="en-US"/>
          </a:p>
        </p:txBody>
      </p:sp>
    </p:spTree>
    <p:extLst>
      <p:ext uri="{BB962C8B-B14F-4D97-AF65-F5344CB8AC3E}">
        <p14:creationId xmlns:p14="http://schemas.microsoft.com/office/powerpoint/2010/main" val="5983278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Roboto" panose="02000000000000000000" pitchFamily="2" charset="0"/>
              </a:rPr>
              <a:t>Remember the more people that use tools like ChatGPT to write personal statements, rather than as a research, structuring, and ideas tool, the more the model will use these examples for future personal statements. These will then be more detectable through similarity software. </a:t>
            </a:r>
            <a:r>
              <a:rPr lang="en-GB" b="0" i="0">
                <a:solidFill>
                  <a:srgbClr val="000000"/>
                </a:solidFill>
                <a:effectLst/>
                <a:latin typeface="Roboto" panose="02000000000000000000" pitchFamily="2" charset="0"/>
              </a:rPr>
              <a:t>It's not worth the risk, so stick to using AI tools to help prompt your personal statement journey, rather than doing it for you (and more than likely doing it inaccurately!).</a:t>
            </a:r>
          </a:p>
          <a:p>
            <a:r>
              <a:rPr lang="en-GB">
                <a:latin typeface="Roboto" panose="02000000000000000000" pitchFamily="2" charset="0"/>
                <a:ea typeface="Roboto" panose="02000000000000000000" pitchFamily="2" charset="0"/>
                <a:cs typeface="Roboto" panose="02000000000000000000" pitchFamily="2" charset="0"/>
              </a:rPr>
              <a:t>Remind </a:t>
            </a:r>
            <a:r>
              <a:rPr lang="en-GB" dirty="0">
                <a:latin typeface="Roboto" panose="02000000000000000000" pitchFamily="2" charset="0"/>
                <a:ea typeface="Roboto" panose="02000000000000000000" pitchFamily="2" charset="0"/>
                <a:cs typeface="Roboto" panose="02000000000000000000" pitchFamily="2" charset="0"/>
              </a:rPr>
              <a:t>students that </a:t>
            </a:r>
            <a:r>
              <a:rPr lang="en-GB"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when they complete their application, they must declare that their personal statement hasn't been copied or provided from another source, including artificial intelligence software.</a:t>
            </a:r>
          </a:p>
          <a:p>
            <a:endParaRPr lang="en-GB" b="0" i="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r>
              <a:rPr lang="en-GB"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As part of UCAS’s responsibility to applicants and universities and colleges, the UCAS Verification Team run checks to detect fraudulent applications and patterns of similarity in personal statements. Read our </a:t>
            </a:r>
            <a:r>
              <a:rPr lang="en-GB" b="1" i="0" u="none" strike="noStrike" dirty="0">
                <a:solidFill>
                  <a:srgbClr val="005EB7"/>
                </a:solidFill>
                <a:effectLst/>
                <a:latin typeface="Roboto" panose="02000000000000000000" pitchFamily="2" charset="0"/>
                <a:ea typeface="Roboto" panose="02000000000000000000" pitchFamily="2" charset="0"/>
                <a:cs typeface="Roboto" panose="02000000000000000000" pitchFamily="2" charset="0"/>
                <a:hlinkClick r:id="rId3"/>
              </a:rPr>
              <a:t>guide to fraud and verification and similarity</a:t>
            </a:r>
            <a:r>
              <a:rPr lang="en-GB"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a:t>
            </a:r>
          </a:p>
          <a:p>
            <a:endParaRPr lang="en-GB" b="0" i="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r>
              <a:rPr lang="en-GB"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If UCAS software detects elements of a personal statement that are similar to others, the universities or colleges it is intended for may be notified.</a:t>
            </a:r>
            <a:endParaRPr lang="en-GB" dirty="0">
              <a:latin typeface="Roboto" panose="02000000000000000000" pitchFamily="2" charset="0"/>
              <a:ea typeface="Roboto" panose="02000000000000000000" pitchFamily="2" charset="0"/>
              <a:cs typeface="Roboto" panose="02000000000000000000" pitchFamily="2" charset="0"/>
            </a:endParaRPr>
          </a:p>
        </p:txBody>
      </p:sp>
      <p:sp>
        <p:nvSpPr>
          <p:cNvPr id="4" name="Slide Number Placeholder 3"/>
          <p:cNvSpPr>
            <a:spLocks noGrp="1"/>
          </p:cNvSpPr>
          <p:nvPr>
            <p:ph type="sldNum" sz="quarter" idx="5"/>
          </p:nvPr>
        </p:nvSpPr>
        <p:spPr/>
        <p:txBody>
          <a:bodyPr/>
          <a:lstStyle/>
          <a:p>
            <a:fld id="{C312CECB-DFF6-FA4E-B4EC-2C44D36A3CDB}" type="slidenum">
              <a:rPr lang="en-US" smtClean="0"/>
              <a:t>39</a:t>
            </a:fld>
            <a:endParaRPr lang="en-US"/>
          </a:p>
        </p:txBody>
      </p:sp>
    </p:spTree>
    <p:extLst>
      <p:ext uri="{BB962C8B-B14F-4D97-AF65-F5344CB8AC3E}">
        <p14:creationId xmlns:p14="http://schemas.microsoft.com/office/powerpoint/2010/main" val="17984786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6DE55-6882-63D1-8C81-1BA8A6421F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157D92-E5E8-73AD-4502-DB511CD5CC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31DEDA-59D2-926D-1377-2E150D5DC405}"/>
              </a:ext>
            </a:extLst>
          </p:cNvPr>
          <p:cNvSpPr>
            <a:spLocks noGrp="1"/>
          </p:cNvSpPr>
          <p:nvPr>
            <p:ph type="body" idx="1"/>
          </p:nvPr>
        </p:nvSpPr>
        <p:spPr/>
        <p:txBody>
          <a:bodyPr/>
          <a:lstStyle/>
          <a:p>
            <a:r>
              <a:rPr lang="en-GB" sz="1600" dirty="0">
                <a:latin typeface="Roboto" panose="02000000000000000000" pitchFamily="2" charset="0"/>
                <a:ea typeface="Roboto" panose="02000000000000000000" pitchFamily="2" charset="0"/>
                <a:cs typeface="Roboto" panose="02000000000000000000" pitchFamily="2" charset="0"/>
              </a:rPr>
              <a:t>Remind students that </a:t>
            </a:r>
            <a:r>
              <a:rPr lang="en-GB"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when they complete their application, they must declare that their personal statement hasn't been copied or provided from another source, including artificial intelligence software.</a:t>
            </a:r>
          </a:p>
          <a:p>
            <a:endParaRPr lang="en-GB"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dirty="0">
                <a:solidFill>
                  <a:srgbClr val="000000"/>
                </a:solidFill>
                <a:effectLst/>
                <a:latin typeface="Roboto" panose="02000000000000000000" pitchFamily="2" charset="0"/>
              </a:rPr>
              <a:t>Remember the more people that use tools like ChatGPT to write personal statements, rather than as a research, structuring, and ideas tool, the more the model will use these examples for future personal statements. These will then be more detectable through similarity software. It's not worth the risk, so stick to using AI tools to help prompt your personal statement journey, rather than doing it for you (and more than likely doing it inaccurately!).</a:t>
            </a:r>
          </a:p>
          <a:p>
            <a:endParaRPr lang="en-GB"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r>
              <a:rPr lang="en-GB"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As part of UCAS’s responsibility to applicants and universities and colleges, the UCAS Verification Team run checks to detect fraudulent applications and patterns of similarity in personal statements. Read our </a:t>
            </a:r>
            <a:r>
              <a:rPr lang="en-GB" sz="1600" b="1" i="0" u="none" strike="noStrike" dirty="0">
                <a:solidFill>
                  <a:srgbClr val="005EB7"/>
                </a:solidFill>
                <a:effectLst/>
                <a:latin typeface="Roboto" panose="02000000000000000000" pitchFamily="2" charset="0"/>
                <a:ea typeface="Roboto" panose="02000000000000000000" pitchFamily="2" charset="0"/>
                <a:cs typeface="Roboto" panose="02000000000000000000" pitchFamily="2" charset="0"/>
                <a:hlinkClick r:id="rId3"/>
              </a:rPr>
              <a:t>guide to fraud and verification and similarity</a:t>
            </a:r>
            <a:r>
              <a:rPr lang="en-GB"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a:t>
            </a:r>
          </a:p>
          <a:p>
            <a:endParaRPr lang="en-GB"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r>
              <a:rPr lang="en-GB"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If UCAS software detects elements of a personal statement that are similar to others, the universities or colleges it is intended for may be notified.</a:t>
            </a:r>
            <a:endParaRPr lang="en-GB" sz="1600" dirty="0">
              <a:latin typeface="Roboto" panose="02000000000000000000" pitchFamily="2" charset="0"/>
              <a:ea typeface="Roboto" panose="02000000000000000000" pitchFamily="2" charset="0"/>
              <a:cs typeface="Roboto" panose="02000000000000000000" pitchFamily="2" charset="0"/>
            </a:endParaRPr>
          </a:p>
          <a:p>
            <a:endParaRPr lang="en-US" sz="2400" dirty="0">
              <a:latin typeface="Roboto" panose="02000000000000000000" pitchFamily="2" charset="0"/>
              <a:ea typeface="Roboto" panose="02000000000000000000" pitchFamily="2" charset="0"/>
              <a:cs typeface="Roboto" panose="02000000000000000000" pitchFamily="2" charset="0"/>
            </a:endParaRPr>
          </a:p>
        </p:txBody>
      </p:sp>
      <p:sp>
        <p:nvSpPr>
          <p:cNvPr id="4" name="Slide Number Placeholder 3">
            <a:extLst>
              <a:ext uri="{FF2B5EF4-FFF2-40B4-BE49-F238E27FC236}">
                <a16:creationId xmlns:a16="http://schemas.microsoft.com/office/drawing/2014/main" id="{255EBC7A-5EA0-C5FA-15C7-58F585CDC9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12CECB-DFF6-FA4E-B4EC-2C44D36A3C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30791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12CECB-DFF6-FA4E-B4EC-2C44D36A3CDB}" type="slidenum">
              <a:rPr lang="en-US" smtClean="0"/>
              <a:t>41</a:t>
            </a:fld>
            <a:endParaRPr lang="en-US" dirty="0"/>
          </a:p>
        </p:txBody>
      </p:sp>
    </p:spTree>
    <p:extLst>
      <p:ext uri="{BB962C8B-B14F-4D97-AF65-F5344CB8AC3E}">
        <p14:creationId xmlns:p14="http://schemas.microsoft.com/office/powerpoint/2010/main" val="31229549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12CECB-DFF6-FA4E-B4EC-2C44D36A3CDB}" type="slidenum">
              <a:rPr lang="en-US" smtClean="0"/>
              <a:t>42</a:t>
            </a:fld>
            <a:endParaRPr lang="en-US"/>
          </a:p>
        </p:txBody>
      </p:sp>
    </p:spTree>
    <p:extLst>
      <p:ext uri="{BB962C8B-B14F-4D97-AF65-F5344CB8AC3E}">
        <p14:creationId xmlns:p14="http://schemas.microsoft.com/office/powerpoint/2010/main" val="3122954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12CECB-DFF6-FA4E-B4EC-2C44D36A3CDB}" type="slidenum">
              <a:rPr lang="en-US" smtClean="0"/>
              <a:t>3</a:t>
            </a:fld>
            <a:endParaRPr lang="en-US"/>
          </a:p>
        </p:txBody>
      </p:sp>
    </p:spTree>
    <p:extLst>
      <p:ext uri="{BB962C8B-B14F-4D97-AF65-F5344CB8AC3E}">
        <p14:creationId xmlns:p14="http://schemas.microsoft.com/office/powerpoint/2010/main" val="3122954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12CECB-DFF6-FA4E-B4EC-2C44D36A3CDB}" type="slidenum">
              <a:rPr lang="en-US" smtClean="0"/>
              <a:t>7</a:t>
            </a:fld>
            <a:endParaRPr lang="en-US"/>
          </a:p>
        </p:txBody>
      </p:sp>
    </p:spTree>
    <p:extLst>
      <p:ext uri="{BB962C8B-B14F-4D97-AF65-F5344CB8AC3E}">
        <p14:creationId xmlns:p14="http://schemas.microsoft.com/office/powerpoint/2010/main" val="1120908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12CECB-DFF6-FA4E-B4EC-2C44D36A3CDB}" type="slidenum">
              <a:rPr lang="en-US" smtClean="0"/>
              <a:t>10</a:t>
            </a:fld>
            <a:endParaRPr lang="en-US"/>
          </a:p>
        </p:txBody>
      </p:sp>
    </p:spTree>
    <p:extLst>
      <p:ext uri="{BB962C8B-B14F-4D97-AF65-F5344CB8AC3E}">
        <p14:creationId xmlns:p14="http://schemas.microsoft.com/office/powerpoint/2010/main" val="1978520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Think outside the box with this - sometimes things might not directly correlate. Perhaps you saw an interesting dress at the Met Gala, researched the designer and this led to you discovering sustainable fashion and environmental studies; perhaps a travel influencer's account made you research a location, you started reading about the cultures of that region and this led you to anthropology!</a:t>
            </a:r>
          </a:p>
        </p:txBody>
      </p:sp>
      <p:sp>
        <p:nvSpPr>
          <p:cNvPr id="4" name="Slide Number Placeholder 3"/>
          <p:cNvSpPr>
            <a:spLocks noGrp="1"/>
          </p:cNvSpPr>
          <p:nvPr>
            <p:ph type="sldNum" sz="quarter" idx="5"/>
          </p:nvPr>
        </p:nvSpPr>
        <p:spPr/>
        <p:txBody>
          <a:bodyPr/>
          <a:lstStyle/>
          <a:p>
            <a:fld id="{C312CECB-DFF6-FA4E-B4EC-2C44D36A3CDB}" type="slidenum">
              <a:rPr lang="en-US" smtClean="0"/>
              <a:t>11</a:t>
            </a:fld>
            <a:endParaRPr lang="en-US"/>
          </a:p>
        </p:txBody>
      </p:sp>
    </p:spTree>
    <p:extLst>
      <p:ext uri="{BB962C8B-B14F-4D97-AF65-F5344CB8AC3E}">
        <p14:creationId xmlns:p14="http://schemas.microsoft.com/office/powerpoint/2010/main" val="1535141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12CECB-DFF6-FA4E-B4EC-2C44D36A3CDB}" type="slidenum">
              <a:rPr lang="en-US" smtClean="0"/>
              <a:t>14</a:t>
            </a:fld>
            <a:endParaRPr lang="en-US"/>
          </a:p>
        </p:txBody>
      </p:sp>
    </p:spTree>
    <p:extLst>
      <p:ext uri="{BB962C8B-B14F-4D97-AF65-F5344CB8AC3E}">
        <p14:creationId xmlns:p14="http://schemas.microsoft.com/office/powerpoint/2010/main" val="1120908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Remember this could be very obvious, e.g. for veterinary science you should love animals. But, these skills could also be transferable e.g. law needs the ability to deal with research and attention to detail but also compassion/people skills particularly in areas like family law - perhaps something like mediating between your siblings!</a:t>
            </a:r>
          </a:p>
        </p:txBody>
      </p:sp>
      <p:sp>
        <p:nvSpPr>
          <p:cNvPr id="4" name="Slide Number Placeholder 3"/>
          <p:cNvSpPr>
            <a:spLocks noGrp="1"/>
          </p:cNvSpPr>
          <p:nvPr>
            <p:ph type="sldNum" sz="quarter" idx="5"/>
          </p:nvPr>
        </p:nvSpPr>
        <p:spPr/>
        <p:txBody>
          <a:bodyPr/>
          <a:lstStyle/>
          <a:p>
            <a:fld id="{C312CECB-DFF6-FA4E-B4EC-2C44D36A3CDB}" type="slidenum">
              <a:rPr lang="en-US" smtClean="0"/>
              <a:t>17</a:t>
            </a:fld>
            <a:endParaRPr lang="en-US"/>
          </a:p>
        </p:txBody>
      </p:sp>
    </p:spTree>
    <p:extLst>
      <p:ext uri="{BB962C8B-B14F-4D97-AF65-F5344CB8AC3E}">
        <p14:creationId xmlns:p14="http://schemas.microsoft.com/office/powerpoint/2010/main" val="1893931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12CECB-DFF6-FA4E-B4EC-2C44D36A3CDB}" type="slidenum">
              <a:rPr lang="en-US" smtClean="0"/>
              <a:t>18</a:t>
            </a:fld>
            <a:endParaRPr lang="en-US"/>
          </a:p>
        </p:txBody>
      </p:sp>
    </p:spTree>
    <p:extLst>
      <p:ext uri="{BB962C8B-B14F-4D97-AF65-F5344CB8AC3E}">
        <p14:creationId xmlns:p14="http://schemas.microsoft.com/office/powerpoint/2010/main" val="1978520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46DC5-DE05-9A9D-92A8-5013BD53375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89C41B9-D0FE-F7DE-1B28-B1F0C0346D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4FF663A-B91C-69FD-7A61-B7147A8FAF74}"/>
              </a:ext>
            </a:extLst>
          </p:cNvPr>
          <p:cNvSpPr>
            <a:spLocks noGrp="1"/>
          </p:cNvSpPr>
          <p:nvPr>
            <p:ph type="dt" sz="half" idx="10"/>
          </p:nvPr>
        </p:nvSpPr>
        <p:spPr/>
        <p:txBody>
          <a:bodyPr/>
          <a:lstStyle/>
          <a:p>
            <a:fld id="{9FA48DE4-967D-8D4E-BB00-ADB1BA2EF939}" type="datetimeFigureOut">
              <a:rPr lang="en-US" smtClean="0"/>
              <a:t>5/11/2026</a:t>
            </a:fld>
            <a:endParaRPr lang="en-US"/>
          </a:p>
        </p:txBody>
      </p:sp>
      <p:sp>
        <p:nvSpPr>
          <p:cNvPr id="5" name="Footer Placeholder 4">
            <a:extLst>
              <a:ext uri="{FF2B5EF4-FFF2-40B4-BE49-F238E27FC236}">
                <a16:creationId xmlns:a16="http://schemas.microsoft.com/office/drawing/2014/main" id="{75651B16-9C2B-478E-C406-52642F624C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9203F-3E64-BAB6-8F93-90A708D790E5}"/>
              </a:ext>
            </a:extLst>
          </p:cNvPr>
          <p:cNvSpPr>
            <a:spLocks noGrp="1"/>
          </p:cNvSpPr>
          <p:nvPr>
            <p:ph type="sldNum" sz="quarter" idx="12"/>
          </p:nvPr>
        </p:nvSpPr>
        <p:spPr/>
        <p:txBody>
          <a:bodyPr/>
          <a:lstStyle/>
          <a:p>
            <a:fld id="{5C7437F7-5E84-B149-9DF7-739F86C39CCF}" type="slidenum">
              <a:rPr lang="en-US" smtClean="0"/>
              <a:t>‹#›</a:t>
            </a:fld>
            <a:endParaRPr lang="en-US"/>
          </a:p>
        </p:txBody>
      </p:sp>
    </p:spTree>
    <p:extLst>
      <p:ext uri="{BB962C8B-B14F-4D97-AF65-F5344CB8AC3E}">
        <p14:creationId xmlns:p14="http://schemas.microsoft.com/office/powerpoint/2010/main" val="1820589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F7904-8AEA-58B3-4E56-60E5CF9D1E5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17540C-43D4-6ACA-47A2-1D5FADED470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0098078-1DA9-CA95-4AE6-EC5C70E36DDF}"/>
              </a:ext>
            </a:extLst>
          </p:cNvPr>
          <p:cNvSpPr>
            <a:spLocks noGrp="1"/>
          </p:cNvSpPr>
          <p:nvPr>
            <p:ph type="dt" sz="half" idx="10"/>
          </p:nvPr>
        </p:nvSpPr>
        <p:spPr/>
        <p:txBody>
          <a:bodyPr/>
          <a:lstStyle/>
          <a:p>
            <a:fld id="{9FA48DE4-967D-8D4E-BB00-ADB1BA2EF939}" type="datetimeFigureOut">
              <a:rPr lang="en-US" smtClean="0"/>
              <a:t>5/11/2026</a:t>
            </a:fld>
            <a:endParaRPr lang="en-US"/>
          </a:p>
        </p:txBody>
      </p:sp>
      <p:sp>
        <p:nvSpPr>
          <p:cNvPr id="5" name="Footer Placeholder 4">
            <a:extLst>
              <a:ext uri="{FF2B5EF4-FFF2-40B4-BE49-F238E27FC236}">
                <a16:creationId xmlns:a16="http://schemas.microsoft.com/office/drawing/2014/main" id="{2062F493-47A1-B0A8-CBDA-B3E47CD341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E06746-B32E-3DEE-E7A2-8492D50A9AC7}"/>
              </a:ext>
            </a:extLst>
          </p:cNvPr>
          <p:cNvSpPr>
            <a:spLocks noGrp="1"/>
          </p:cNvSpPr>
          <p:nvPr>
            <p:ph type="sldNum" sz="quarter" idx="12"/>
          </p:nvPr>
        </p:nvSpPr>
        <p:spPr/>
        <p:txBody>
          <a:bodyPr/>
          <a:lstStyle/>
          <a:p>
            <a:fld id="{5C7437F7-5E84-B149-9DF7-739F86C39CCF}" type="slidenum">
              <a:rPr lang="en-US" smtClean="0"/>
              <a:t>‹#›</a:t>
            </a:fld>
            <a:endParaRPr lang="en-US"/>
          </a:p>
        </p:txBody>
      </p:sp>
    </p:spTree>
    <p:extLst>
      <p:ext uri="{BB962C8B-B14F-4D97-AF65-F5344CB8AC3E}">
        <p14:creationId xmlns:p14="http://schemas.microsoft.com/office/powerpoint/2010/main" val="3827307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DAEF01-19CF-94B7-7760-9A571BF8E09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F1BA073-B173-1EDA-3DB4-F8D2B4FDBB6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84FB1F9-7B00-9A75-DD05-CF6D5DF3C27A}"/>
              </a:ext>
            </a:extLst>
          </p:cNvPr>
          <p:cNvSpPr>
            <a:spLocks noGrp="1"/>
          </p:cNvSpPr>
          <p:nvPr>
            <p:ph type="dt" sz="half" idx="10"/>
          </p:nvPr>
        </p:nvSpPr>
        <p:spPr/>
        <p:txBody>
          <a:bodyPr/>
          <a:lstStyle/>
          <a:p>
            <a:fld id="{9FA48DE4-967D-8D4E-BB00-ADB1BA2EF939}" type="datetimeFigureOut">
              <a:rPr lang="en-US" smtClean="0"/>
              <a:t>5/11/2026</a:t>
            </a:fld>
            <a:endParaRPr lang="en-US"/>
          </a:p>
        </p:txBody>
      </p:sp>
      <p:sp>
        <p:nvSpPr>
          <p:cNvPr id="5" name="Footer Placeholder 4">
            <a:extLst>
              <a:ext uri="{FF2B5EF4-FFF2-40B4-BE49-F238E27FC236}">
                <a16:creationId xmlns:a16="http://schemas.microsoft.com/office/drawing/2014/main" id="{7868A62A-D928-6377-DD9C-3A297AEC7E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B46E80-968E-F396-3441-07B3A6CE8E68}"/>
              </a:ext>
            </a:extLst>
          </p:cNvPr>
          <p:cNvSpPr>
            <a:spLocks noGrp="1"/>
          </p:cNvSpPr>
          <p:nvPr>
            <p:ph type="sldNum" sz="quarter" idx="12"/>
          </p:nvPr>
        </p:nvSpPr>
        <p:spPr/>
        <p:txBody>
          <a:bodyPr/>
          <a:lstStyle/>
          <a:p>
            <a:fld id="{5C7437F7-5E84-B149-9DF7-739F86C39CCF}" type="slidenum">
              <a:rPr lang="en-US" smtClean="0"/>
              <a:t>‹#›</a:t>
            </a:fld>
            <a:endParaRPr lang="en-US"/>
          </a:p>
        </p:txBody>
      </p:sp>
    </p:spTree>
    <p:extLst>
      <p:ext uri="{BB962C8B-B14F-4D97-AF65-F5344CB8AC3E}">
        <p14:creationId xmlns:p14="http://schemas.microsoft.com/office/powerpoint/2010/main" val="3652164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F655A-AFD4-72C4-B108-87245870D58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845487B-B586-3C26-0C41-2CDF22332F6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02ACC9-5D2D-C6AA-D9EF-E7DADF47EE2D}"/>
              </a:ext>
            </a:extLst>
          </p:cNvPr>
          <p:cNvSpPr>
            <a:spLocks noGrp="1"/>
          </p:cNvSpPr>
          <p:nvPr>
            <p:ph type="dt" sz="half" idx="10"/>
          </p:nvPr>
        </p:nvSpPr>
        <p:spPr/>
        <p:txBody>
          <a:bodyPr/>
          <a:lstStyle/>
          <a:p>
            <a:fld id="{9FA48DE4-967D-8D4E-BB00-ADB1BA2EF939}" type="datetimeFigureOut">
              <a:rPr lang="en-US" smtClean="0"/>
              <a:t>5/11/2026</a:t>
            </a:fld>
            <a:endParaRPr lang="en-US"/>
          </a:p>
        </p:txBody>
      </p:sp>
      <p:sp>
        <p:nvSpPr>
          <p:cNvPr id="5" name="Footer Placeholder 4">
            <a:extLst>
              <a:ext uri="{FF2B5EF4-FFF2-40B4-BE49-F238E27FC236}">
                <a16:creationId xmlns:a16="http://schemas.microsoft.com/office/drawing/2014/main" id="{7BCCDCF1-4837-A8FE-2AB6-F41ADC40D0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DFDCB2-01EE-18DD-5376-C0EA36984C88}"/>
              </a:ext>
            </a:extLst>
          </p:cNvPr>
          <p:cNvSpPr>
            <a:spLocks noGrp="1"/>
          </p:cNvSpPr>
          <p:nvPr>
            <p:ph type="sldNum" sz="quarter" idx="12"/>
          </p:nvPr>
        </p:nvSpPr>
        <p:spPr/>
        <p:txBody>
          <a:bodyPr/>
          <a:lstStyle/>
          <a:p>
            <a:fld id="{5C7437F7-5E84-B149-9DF7-739F86C39CCF}" type="slidenum">
              <a:rPr lang="en-US" smtClean="0"/>
              <a:t>‹#›</a:t>
            </a:fld>
            <a:endParaRPr lang="en-US"/>
          </a:p>
        </p:txBody>
      </p:sp>
    </p:spTree>
    <p:extLst>
      <p:ext uri="{BB962C8B-B14F-4D97-AF65-F5344CB8AC3E}">
        <p14:creationId xmlns:p14="http://schemas.microsoft.com/office/powerpoint/2010/main" val="452587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43142-F864-7003-AB95-5DC950E6CD4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EB2B7B9-7ED0-1C4F-8CAE-FD20C5D609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B429CED-AD5C-8A80-7CAE-10CE4F9CDC98}"/>
              </a:ext>
            </a:extLst>
          </p:cNvPr>
          <p:cNvSpPr>
            <a:spLocks noGrp="1"/>
          </p:cNvSpPr>
          <p:nvPr>
            <p:ph type="dt" sz="half" idx="10"/>
          </p:nvPr>
        </p:nvSpPr>
        <p:spPr/>
        <p:txBody>
          <a:bodyPr/>
          <a:lstStyle/>
          <a:p>
            <a:fld id="{9FA48DE4-967D-8D4E-BB00-ADB1BA2EF939}" type="datetimeFigureOut">
              <a:rPr lang="en-US" smtClean="0"/>
              <a:t>5/11/2026</a:t>
            </a:fld>
            <a:endParaRPr lang="en-US"/>
          </a:p>
        </p:txBody>
      </p:sp>
      <p:sp>
        <p:nvSpPr>
          <p:cNvPr id="5" name="Footer Placeholder 4">
            <a:extLst>
              <a:ext uri="{FF2B5EF4-FFF2-40B4-BE49-F238E27FC236}">
                <a16:creationId xmlns:a16="http://schemas.microsoft.com/office/drawing/2014/main" id="{CAC71ECA-3751-80BF-A291-D3E7784B61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409F92-9532-7F7C-3A2D-87EB68FF3BD6}"/>
              </a:ext>
            </a:extLst>
          </p:cNvPr>
          <p:cNvSpPr>
            <a:spLocks noGrp="1"/>
          </p:cNvSpPr>
          <p:nvPr>
            <p:ph type="sldNum" sz="quarter" idx="12"/>
          </p:nvPr>
        </p:nvSpPr>
        <p:spPr/>
        <p:txBody>
          <a:bodyPr/>
          <a:lstStyle/>
          <a:p>
            <a:fld id="{5C7437F7-5E84-B149-9DF7-739F86C39CCF}" type="slidenum">
              <a:rPr lang="en-US" smtClean="0"/>
              <a:t>‹#›</a:t>
            </a:fld>
            <a:endParaRPr lang="en-US"/>
          </a:p>
        </p:txBody>
      </p:sp>
    </p:spTree>
    <p:extLst>
      <p:ext uri="{BB962C8B-B14F-4D97-AF65-F5344CB8AC3E}">
        <p14:creationId xmlns:p14="http://schemas.microsoft.com/office/powerpoint/2010/main" val="1747462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B1FED-8476-301A-09CD-A7B5B387FEE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3AC743F-DBFE-94F0-7CB8-11A9C7813EF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91A17B1-D8FA-2D25-0F5A-5D451F9575E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3F8E52E-8B80-916C-7060-CCDD0B1E7F60}"/>
              </a:ext>
            </a:extLst>
          </p:cNvPr>
          <p:cNvSpPr>
            <a:spLocks noGrp="1"/>
          </p:cNvSpPr>
          <p:nvPr>
            <p:ph type="dt" sz="half" idx="10"/>
          </p:nvPr>
        </p:nvSpPr>
        <p:spPr/>
        <p:txBody>
          <a:bodyPr/>
          <a:lstStyle/>
          <a:p>
            <a:fld id="{9FA48DE4-967D-8D4E-BB00-ADB1BA2EF939}" type="datetimeFigureOut">
              <a:rPr lang="en-US" smtClean="0"/>
              <a:t>5/11/2026</a:t>
            </a:fld>
            <a:endParaRPr lang="en-US"/>
          </a:p>
        </p:txBody>
      </p:sp>
      <p:sp>
        <p:nvSpPr>
          <p:cNvPr id="6" name="Footer Placeholder 5">
            <a:extLst>
              <a:ext uri="{FF2B5EF4-FFF2-40B4-BE49-F238E27FC236}">
                <a16:creationId xmlns:a16="http://schemas.microsoft.com/office/drawing/2014/main" id="{B5E08E18-1877-455C-1782-32185E13F5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5F1E89-962A-8E8B-F351-3A57FFAE5B1E}"/>
              </a:ext>
            </a:extLst>
          </p:cNvPr>
          <p:cNvSpPr>
            <a:spLocks noGrp="1"/>
          </p:cNvSpPr>
          <p:nvPr>
            <p:ph type="sldNum" sz="quarter" idx="12"/>
          </p:nvPr>
        </p:nvSpPr>
        <p:spPr/>
        <p:txBody>
          <a:bodyPr/>
          <a:lstStyle/>
          <a:p>
            <a:fld id="{5C7437F7-5E84-B149-9DF7-739F86C39CCF}" type="slidenum">
              <a:rPr lang="en-US" smtClean="0"/>
              <a:t>‹#›</a:t>
            </a:fld>
            <a:endParaRPr lang="en-US"/>
          </a:p>
        </p:txBody>
      </p:sp>
    </p:spTree>
    <p:extLst>
      <p:ext uri="{BB962C8B-B14F-4D97-AF65-F5344CB8AC3E}">
        <p14:creationId xmlns:p14="http://schemas.microsoft.com/office/powerpoint/2010/main" val="3297516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A9C0F-3F67-79C2-AEDD-2F859F40616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896B3FA-1F15-6E46-6105-E43C327005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CA6206E-9DF8-AB61-7495-CAE20431C31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8B4E689-041F-2A30-8A3A-21863E023E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30DEC60-1311-CB8B-CEE8-4DDA0DDACCD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C118DF5-6A4B-FCD5-0214-1512F5889F24}"/>
              </a:ext>
            </a:extLst>
          </p:cNvPr>
          <p:cNvSpPr>
            <a:spLocks noGrp="1"/>
          </p:cNvSpPr>
          <p:nvPr>
            <p:ph type="dt" sz="half" idx="10"/>
          </p:nvPr>
        </p:nvSpPr>
        <p:spPr/>
        <p:txBody>
          <a:bodyPr/>
          <a:lstStyle/>
          <a:p>
            <a:fld id="{9FA48DE4-967D-8D4E-BB00-ADB1BA2EF939}" type="datetimeFigureOut">
              <a:rPr lang="en-US" smtClean="0"/>
              <a:t>5/11/2026</a:t>
            </a:fld>
            <a:endParaRPr lang="en-US"/>
          </a:p>
        </p:txBody>
      </p:sp>
      <p:sp>
        <p:nvSpPr>
          <p:cNvPr id="8" name="Footer Placeholder 7">
            <a:extLst>
              <a:ext uri="{FF2B5EF4-FFF2-40B4-BE49-F238E27FC236}">
                <a16:creationId xmlns:a16="http://schemas.microsoft.com/office/drawing/2014/main" id="{BB38ADBA-E3D1-2879-EA25-093C255CD3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37B5BD-9B36-C4E0-14EB-34D8340EC4A2}"/>
              </a:ext>
            </a:extLst>
          </p:cNvPr>
          <p:cNvSpPr>
            <a:spLocks noGrp="1"/>
          </p:cNvSpPr>
          <p:nvPr>
            <p:ph type="sldNum" sz="quarter" idx="12"/>
          </p:nvPr>
        </p:nvSpPr>
        <p:spPr/>
        <p:txBody>
          <a:bodyPr/>
          <a:lstStyle/>
          <a:p>
            <a:fld id="{5C7437F7-5E84-B149-9DF7-739F86C39CCF}" type="slidenum">
              <a:rPr lang="en-US" smtClean="0"/>
              <a:t>‹#›</a:t>
            </a:fld>
            <a:endParaRPr lang="en-US"/>
          </a:p>
        </p:txBody>
      </p:sp>
    </p:spTree>
    <p:extLst>
      <p:ext uri="{BB962C8B-B14F-4D97-AF65-F5344CB8AC3E}">
        <p14:creationId xmlns:p14="http://schemas.microsoft.com/office/powerpoint/2010/main" val="4038187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3B018-2B0A-5109-8D98-1683C02B941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2282958-9699-3A50-5C61-6E4E82BE2A3E}"/>
              </a:ext>
            </a:extLst>
          </p:cNvPr>
          <p:cNvSpPr>
            <a:spLocks noGrp="1"/>
          </p:cNvSpPr>
          <p:nvPr>
            <p:ph type="dt" sz="half" idx="10"/>
          </p:nvPr>
        </p:nvSpPr>
        <p:spPr/>
        <p:txBody>
          <a:bodyPr/>
          <a:lstStyle/>
          <a:p>
            <a:fld id="{9FA48DE4-967D-8D4E-BB00-ADB1BA2EF939}" type="datetimeFigureOut">
              <a:rPr lang="en-US" smtClean="0"/>
              <a:t>5/11/2026</a:t>
            </a:fld>
            <a:endParaRPr lang="en-US"/>
          </a:p>
        </p:txBody>
      </p:sp>
      <p:sp>
        <p:nvSpPr>
          <p:cNvPr id="4" name="Footer Placeholder 3">
            <a:extLst>
              <a:ext uri="{FF2B5EF4-FFF2-40B4-BE49-F238E27FC236}">
                <a16:creationId xmlns:a16="http://schemas.microsoft.com/office/drawing/2014/main" id="{771A5B0D-AE55-3FB0-6BCB-937C4871DF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8D81B9-AB61-E9AC-DEF0-6F4E9AC7E966}"/>
              </a:ext>
            </a:extLst>
          </p:cNvPr>
          <p:cNvSpPr>
            <a:spLocks noGrp="1"/>
          </p:cNvSpPr>
          <p:nvPr>
            <p:ph type="sldNum" sz="quarter" idx="12"/>
          </p:nvPr>
        </p:nvSpPr>
        <p:spPr/>
        <p:txBody>
          <a:bodyPr/>
          <a:lstStyle/>
          <a:p>
            <a:fld id="{5C7437F7-5E84-B149-9DF7-739F86C39CCF}" type="slidenum">
              <a:rPr lang="en-US" smtClean="0"/>
              <a:t>‹#›</a:t>
            </a:fld>
            <a:endParaRPr lang="en-US"/>
          </a:p>
        </p:txBody>
      </p:sp>
    </p:spTree>
    <p:extLst>
      <p:ext uri="{BB962C8B-B14F-4D97-AF65-F5344CB8AC3E}">
        <p14:creationId xmlns:p14="http://schemas.microsoft.com/office/powerpoint/2010/main" val="2385772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9F6645-AA95-94EE-1404-14597B31558C}"/>
              </a:ext>
            </a:extLst>
          </p:cNvPr>
          <p:cNvSpPr>
            <a:spLocks noGrp="1"/>
          </p:cNvSpPr>
          <p:nvPr>
            <p:ph type="dt" sz="half" idx="10"/>
          </p:nvPr>
        </p:nvSpPr>
        <p:spPr/>
        <p:txBody>
          <a:bodyPr/>
          <a:lstStyle/>
          <a:p>
            <a:fld id="{9FA48DE4-967D-8D4E-BB00-ADB1BA2EF939}" type="datetimeFigureOut">
              <a:rPr lang="en-US" smtClean="0"/>
              <a:t>5/11/2026</a:t>
            </a:fld>
            <a:endParaRPr lang="en-US"/>
          </a:p>
        </p:txBody>
      </p:sp>
      <p:sp>
        <p:nvSpPr>
          <p:cNvPr id="3" name="Footer Placeholder 2">
            <a:extLst>
              <a:ext uri="{FF2B5EF4-FFF2-40B4-BE49-F238E27FC236}">
                <a16:creationId xmlns:a16="http://schemas.microsoft.com/office/drawing/2014/main" id="{6A75E76B-FBEA-4E8F-ED87-B1AF30A7FE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21206D-9A80-D343-3F1E-A6EC00A64999}"/>
              </a:ext>
            </a:extLst>
          </p:cNvPr>
          <p:cNvSpPr>
            <a:spLocks noGrp="1"/>
          </p:cNvSpPr>
          <p:nvPr>
            <p:ph type="sldNum" sz="quarter" idx="12"/>
          </p:nvPr>
        </p:nvSpPr>
        <p:spPr/>
        <p:txBody>
          <a:bodyPr/>
          <a:lstStyle/>
          <a:p>
            <a:fld id="{5C7437F7-5E84-B149-9DF7-739F86C39CCF}" type="slidenum">
              <a:rPr lang="en-US" smtClean="0"/>
              <a:t>‹#›</a:t>
            </a:fld>
            <a:endParaRPr lang="en-US"/>
          </a:p>
        </p:txBody>
      </p:sp>
    </p:spTree>
    <p:extLst>
      <p:ext uri="{BB962C8B-B14F-4D97-AF65-F5344CB8AC3E}">
        <p14:creationId xmlns:p14="http://schemas.microsoft.com/office/powerpoint/2010/main" val="2281783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84E87-BBC1-8E3E-B154-57081D21AE0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5D76FAE-4A9B-A804-638E-8BA3F14D7F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4C32BF1-D8DD-4DAA-C044-E7A848E18A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A67382F-0AD7-0604-30FD-11B63BE769A9}"/>
              </a:ext>
            </a:extLst>
          </p:cNvPr>
          <p:cNvSpPr>
            <a:spLocks noGrp="1"/>
          </p:cNvSpPr>
          <p:nvPr>
            <p:ph type="dt" sz="half" idx="10"/>
          </p:nvPr>
        </p:nvSpPr>
        <p:spPr/>
        <p:txBody>
          <a:bodyPr/>
          <a:lstStyle/>
          <a:p>
            <a:fld id="{9FA48DE4-967D-8D4E-BB00-ADB1BA2EF939}" type="datetimeFigureOut">
              <a:rPr lang="en-US" smtClean="0"/>
              <a:t>5/11/2026</a:t>
            </a:fld>
            <a:endParaRPr lang="en-US"/>
          </a:p>
        </p:txBody>
      </p:sp>
      <p:sp>
        <p:nvSpPr>
          <p:cNvPr id="6" name="Footer Placeholder 5">
            <a:extLst>
              <a:ext uri="{FF2B5EF4-FFF2-40B4-BE49-F238E27FC236}">
                <a16:creationId xmlns:a16="http://schemas.microsoft.com/office/drawing/2014/main" id="{139E1558-2209-FBCE-1204-BE28A5AFE9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599D36-6585-7301-183D-8855E86B3D37}"/>
              </a:ext>
            </a:extLst>
          </p:cNvPr>
          <p:cNvSpPr>
            <a:spLocks noGrp="1"/>
          </p:cNvSpPr>
          <p:nvPr>
            <p:ph type="sldNum" sz="quarter" idx="12"/>
          </p:nvPr>
        </p:nvSpPr>
        <p:spPr/>
        <p:txBody>
          <a:bodyPr/>
          <a:lstStyle/>
          <a:p>
            <a:fld id="{5C7437F7-5E84-B149-9DF7-739F86C39CCF}" type="slidenum">
              <a:rPr lang="en-US" smtClean="0"/>
              <a:t>‹#›</a:t>
            </a:fld>
            <a:endParaRPr lang="en-US"/>
          </a:p>
        </p:txBody>
      </p:sp>
    </p:spTree>
    <p:extLst>
      <p:ext uri="{BB962C8B-B14F-4D97-AF65-F5344CB8AC3E}">
        <p14:creationId xmlns:p14="http://schemas.microsoft.com/office/powerpoint/2010/main" val="938222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32311-7AD7-F33A-234F-4FB1F78A72F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12CAD7E-BF41-106F-AA68-38696FCDC5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B5943C-0558-F666-0A02-88BCF1C3EE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D841A9C-34A5-545E-2E01-5946A85D46D6}"/>
              </a:ext>
            </a:extLst>
          </p:cNvPr>
          <p:cNvSpPr>
            <a:spLocks noGrp="1"/>
          </p:cNvSpPr>
          <p:nvPr>
            <p:ph type="dt" sz="half" idx="10"/>
          </p:nvPr>
        </p:nvSpPr>
        <p:spPr/>
        <p:txBody>
          <a:bodyPr/>
          <a:lstStyle/>
          <a:p>
            <a:fld id="{9FA48DE4-967D-8D4E-BB00-ADB1BA2EF939}" type="datetimeFigureOut">
              <a:rPr lang="en-US" smtClean="0"/>
              <a:t>5/11/2026</a:t>
            </a:fld>
            <a:endParaRPr lang="en-US"/>
          </a:p>
        </p:txBody>
      </p:sp>
      <p:sp>
        <p:nvSpPr>
          <p:cNvPr id="6" name="Footer Placeholder 5">
            <a:extLst>
              <a:ext uri="{FF2B5EF4-FFF2-40B4-BE49-F238E27FC236}">
                <a16:creationId xmlns:a16="http://schemas.microsoft.com/office/drawing/2014/main" id="{E246E017-432A-205C-EA89-327AF6DE0F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B6E04F-CE90-4493-DE71-5FF43BB216A8}"/>
              </a:ext>
            </a:extLst>
          </p:cNvPr>
          <p:cNvSpPr>
            <a:spLocks noGrp="1"/>
          </p:cNvSpPr>
          <p:nvPr>
            <p:ph type="sldNum" sz="quarter" idx="12"/>
          </p:nvPr>
        </p:nvSpPr>
        <p:spPr/>
        <p:txBody>
          <a:bodyPr/>
          <a:lstStyle/>
          <a:p>
            <a:fld id="{5C7437F7-5E84-B149-9DF7-739F86C39CCF}" type="slidenum">
              <a:rPr lang="en-US" smtClean="0"/>
              <a:t>‹#›</a:t>
            </a:fld>
            <a:endParaRPr lang="en-US"/>
          </a:p>
        </p:txBody>
      </p:sp>
    </p:spTree>
    <p:extLst>
      <p:ext uri="{BB962C8B-B14F-4D97-AF65-F5344CB8AC3E}">
        <p14:creationId xmlns:p14="http://schemas.microsoft.com/office/powerpoint/2010/main" val="2478739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427404-FA8F-51A5-9E94-B77A3D517B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4B66AAB-9D7F-B14A-A649-837C4352C2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4E08B2B-7D96-BEED-E4B0-594E742694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FA48DE4-967D-8D4E-BB00-ADB1BA2EF939}" type="datetimeFigureOut">
              <a:rPr lang="en-US" smtClean="0"/>
              <a:t>5/11/2026</a:t>
            </a:fld>
            <a:endParaRPr lang="en-US"/>
          </a:p>
        </p:txBody>
      </p:sp>
      <p:sp>
        <p:nvSpPr>
          <p:cNvPr id="5" name="Footer Placeholder 4">
            <a:extLst>
              <a:ext uri="{FF2B5EF4-FFF2-40B4-BE49-F238E27FC236}">
                <a16:creationId xmlns:a16="http://schemas.microsoft.com/office/drawing/2014/main" id="{7D9DC13E-7175-98B0-64EE-3594F1F938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0DD419E-1996-B15F-DCF4-7F3653AFBF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C7437F7-5E84-B149-9DF7-739F86C39CCF}" type="slidenum">
              <a:rPr lang="en-US" smtClean="0"/>
              <a:t>‹#›</a:t>
            </a:fld>
            <a:endParaRPr lang="en-US"/>
          </a:p>
        </p:txBody>
      </p:sp>
    </p:spTree>
    <p:extLst>
      <p:ext uri="{BB962C8B-B14F-4D97-AF65-F5344CB8AC3E}">
        <p14:creationId xmlns:p14="http://schemas.microsoft.com/office/powerpoint/2010/main" val="32371996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ucas.com/applying/applying-to-university/writing-your-personal-statement"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4.svg"/></Relationships>
</file>

<file path=ppt/slides/_rels/slide1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18.svg"/></Relationships>
</file>

<file path=ppt/slides/_rels/slide1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2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18.svg"/><Relationship Id="rId4" Type="http://schemas.openxmlformats.org/officeDocument/2006/relationships/image" Target="../media/image37.svg"/><Relationship Id="rId9"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hyperlink" Target="https://www.ucas.com/applying/applying-to-university/writing-your-personal-statement/the-new-personal-statement-for-2026" TargetMode="External"/><Relationship Id="rId4" Type="http://schemas.openxmlformats.org/officeDocument/2006/relationships/image" Target="../media/image2.sv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hyperlink" Target="https://www.ucas.com/applying/applying-to-university/writing-your-personal-statement/the-new-personal-statement-for-2026" TargetMode="External"/><Relationship Id="rId4" Type="http://schemas.openxmlformats.org/officeDocument/2006/relationships/image" Target="../media/image14.sv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hyperlink" Target="https://www.ucas.com/applying/applying-to-university/writing-your-personal-statement/the-new-personal-statement-for-2026" TargetMode="External"/><Relationship Id="rId4" Type="http://schemas.openxmlformats.org/officeDocument/2006/relationships/image" Target="../media/image43.svg"/></Relationships>
</file>

<file path=ppt/slides/_rels/slide26.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 Id="rId14" Type="http://schemas.openxmlformats.org/officeDocument/2006/relationships/image" Target="../media/image55.svg"/></Relationships>
</file>

<file path=ppt/slides/_rels/slide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hyperlink" Target="https://www.ucas.com/applying/applying-university/writing-your-personal-statement/guide-using-ai-and-chatgpt-your-personal-statement"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ucas.com/applying/applying-university/writing-your-personal-statement/guide-using-ai-and-chatgpt-your-personal-statement#tips-for-using-ai-and-chatgpt-with-your-personal-statement:~:text=HOW%20IS%20YOUR%20DATA%20USED%3F"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hyperlink" Target="https://www.ucas.com/applying/applying-university/writing-your-personal-statement/fraud-and-similarity" TargetMode="Externa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hyperlink" Target="https://www.ucas.com/applying/applying-university/writing-your-personal-statement/2026-personal-statement-guides" TargetMode="Externa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4.sv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hyperlink" Target="https://www.ucas.com/applying/applying-university/writing-your-personal-statement/guide-using-ai-and-chatgpt-your-personal-statemen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www.ucas.com/applying/applying-university/writing-your-personal-statement/guide-using-ai-and-chatgpt-your-personal-statement#tips-for-using-ai-and-chatgpt-with-your-personal-statement:~:text=HOW%20IS%20YOUR%20DATA%20USED%3F"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hyperlink" Target="https://www.ucas.com/applying/applying-university/writing-your-personal-statement/fraud-and-similarity" TargetMode="Externa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diagramLayout" Target="../diagrams/layout1.xml"/><Relationship Id="rId7" Type="http://schemas.openxmlformats.org/officeDocument/2006/relationships/image" Target="../media/image11.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CC6F3C-937B-3730-0813-2D33EACD5B84}"/>
              </a:ext>
            </a:extLst>
          </p:cNvPr>
          <p:cNvSpPr/>
          <p:nvPr/>
        </p:nvSpPr>
        <p:spPr>
          <a:xfrm>
            <a:off x="0" y="0"/>
            <a:ext cx="12192000"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B2A2976-2348-F0D6-2727-2F5C8DCDE871}"/>
              </a:ext>
            </a:extLst>
          </p:cNvPr>
          <p:cNvSpPr txBox="1"/>
          <p:nvPr/>
        </p:nvSpPr>
        <p:spPr>
          <a:xfrm>
            <a:off x="767729" y="3570790"/>
            <a:ext cx="10656542" cy="797654"/>
          </a:xfrm>
          <a:prstGeom prst="rect">
            <a:avLst/>
          </a:prstGeom>
          <a:noFill/>
        </p:spPr>
        <p:txBody>
          <a:bodyPr wrap="square" rtlCol="0">
            <a:spAutoFit/>
          </a:bodyPr>
          <a:lstStyle/>
          <a:p>
            <a:pPr algn="ctr">
              <a:lnSpc>
                <a:spcPts val="5500"/>
              </a:lnSpc>
            </a:pPr>
            <a:r>
              <a:rPr lang="en-GB" sz="7200" b="1" dirty="0">
                <a:solidFill>
                  <a:schemeClr val="bg1"/>
                </a:solidFill>
                <a:latin typeface="Apricus Black" pitchFamily="2" charset="0"/>
                <a:ea typeface="Roboto" panose="02000000000000000000" pitchFamily="2" charset="0"/>
                <a:cs typeface="Roboto" panose="02000000000000000000" pitchFamily="2" charset="0"/>
                <a:hlinkClick r:id="rId3"/>
              </a:rPr>
              <a:t>Personal statement toolkit</a:t>
            </a:r>
            <a:endParaRPr kumimoji="0" lang="en-GB" sz="7200" b="1" u="none" strike="noStrike" kern="1200" cap="none" spc="0" normalizeH="0" baseline="0" noProof="0" dirty="0">
              <a:ln>
                <a:noFill/>
              </a:ln>
              <a:solidFill>
                <a:schemeClr val="bg1"/>
              </a:solidFill>
              <a:effectLst/>
              <a:uLnTx/>
              <a:uFillTx/>
              <a:latin typeface="Apricus Black" pitchFamily="2" charset="0"/>
              <a:ea typeface="Roboto" panose="02000000000000000000" pitchFamily="2" charset="0"/>
              <a:cs typeface="Roboto" panose="02000000000000000000" pitchFamily="2" charset="0"/>
            </a:endParaRPr>
          </a:p>
        </p:txBody>
      </p:sp>
      <p:pic>
        <p:nvPicPr>
          <p:cNvPr id="5" name="Graphic 4">
            <a:extLst>
              <a:ext uri="{FF2B5EF4-FFF2-40B4-BE49-F238E27FC236}">
                <a16:creationId xmlns:a16="http://schemas.microsoft.com/office/drawing/2014/main" id="{A08A662F-3F35-D9EA-FF77-50D1B6F6D7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51028" y="283310"/>
            <a:ext cx="3553275" cy="3553275"/>
          </a:xfrm>
          <a:prstGeom prst="rect">
            <a:avLst/>
          </a:prstGeom>
        </p:spPr>
      </p:pic>
    </p:spTree>
    <p:extLst>
      <p:ext uri="{BB962C8B-B14F-4D97-AF65-F5344CB8AC3E}">
        <p14:creationId xmlns:p14="http://schemas.microsoft.com/office/powerpoint/2010/main" val="27723965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ECD3DFB-97E9-7CD8-73B1-FF895344B73A}"/>
              </a:ext>
            </a:extLst>
          </p:cNvPr>
          <p:cNvSpPr/>
          <p:nvPr/>
        </p:nvSpPr>
        <p:spPr>
          <a:xfrm>
            <a:off x="0" y="0"/>
            <a:ext cx="12192000"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3060632-5E27-5F0C-07DB-15631AA5C075}"/>
              </a:ext>
            </a:extLst>
          </p:cNvPr>
          <p:cNvSpPr txBox="1"/>
          <p:nvPr/>
        </p:nvSpPr>
        <p:spPr>
          <a:xfrm>
            <a:off x="4099367" y="3916187"/>
            <a:ext cx="3993266" cy="705321"/>
          </a:xfrm>
          <a:prstGeom prst="rect">
            <a:avLst/>
          </a:prstGeom>
          <a:noFill/>
        </p:spPr>
        <p:txBody>
          <a:bodyPr wrap="square" lIns="0" tIns="0" rIns="0" bIns="0" rtlCol="0">
            <a:spAutoFit/>
          </a:bodyPr>
          <a:lstStyle/>
          <a:p>
            <a:pPr algn="ctr">
              <a:lnSpc>
                <a:spcPts val="5500"/>
              </a:lnSpc>
            </a:pPr>
            <a:r>
              <a:rPr kumimoji="0" lang="en-GB" sz="7200" b="1" u="none" strike="noStrike" kern="1200" cap="none" spc="0" normalizeH="0" baseline="0" noProof="0">
                <a:ln>
                  <a:noFill/>
                </a:ln>
                <a:solidFill>
                  <a:schemeClr val="bg1"/>
                </a:solidFill>
                <a:effectLst/>
                <a:uLnTx/>
                <a:uFillTx/>
                <a:latin typeface="Apricus Black" pitchFamily="2" charset="0"/>
                <a:ea typeface="Roboto" panose="02000000000000000000" pitchFamily="2" charset="0"/>
                <a:cs typeface="Roboto" panose="02000000000000000000" pitchFamily="2" charset="0"/>
              </a:rPr>
              <a:t>It’s a jigsaw!</a:t>
            </a:r>
          </a:p>
        </p:txBody>
      </p:sp>
      <p:sp>
        <p:nvSpPr>
          <p:cNvPr id="6" name="TextBox 5">
            <a:extLst>
              <a:ext uri="{FF2B5EF4-FFF2-40B4-BE49-F238E27FC236}">
                <a16:creationId xmlns:a16="http://schemas.microsoft.com/office/drawing/2014/main" id="{CC97180B-C589-D69F-642A-A723505A353B}"/>
              </a:ext>
            </a:extLst>
          </p:cNvPr>
          <p:cNvSpPr txBox="1"/>
          <p:nvPr/>
        </p:nvSpPr>
        <p:spPr>
          <a:xfrm>
            <a:off x="2916820" y="4634055"/>
            <a:ext cx="6358360" cy="615553"/>
          </a:xfrm>
          <a:prstGeom prst="rect">
            <a:avLst/>
          </a:prstGeom>
          <a:noFill/>
        </p:spPr>
        <p:txBody>
          <a:bodyPr wrap="square" lIns="0" tIns="0" rIns="0" bIns="0" rtlCol="0">
            <a:spAutoFit/>
          </a:bodyPr>
          <a:lstStyle/>
          <a:p>
            <a:pPr algn="ctr"/>
            <a:r>
              <a:rPr kumimoji="0" lang="en-GB" sz="2000" u="none" strike="noStrike" kern="1200" cap="none" spc="0" normalizeH="0" baseline="0" noProof="0">
                <a:ln>
                  <a:noFill/>
                </a:ln>
                <a:solidFill>
                  <a:schemeClr val="bg1"/>
                </a:solidFill>
                <a:effectLst/>
                <a:uLnTx/>
                <a:uFillTx/>
                <a:latin typeface="Roboto Light" panose="02000000000000000000" pitchFamily="2" charset="0"/>
                <a:ea typeface="Roboto Light" panose="02000000000000000000" pitchFamily="2" charset="0"/>
                <a:cs typeface="Roboto Light" panose="02000000000000000000" pitchFamily="2" charset="0"/>
              </a:rPr>
              <a:t>Ultimately, think of completing your personal statement as if it is a jigsaw</a:t>
            </a:r>
            <a:r>
              <a:rPr lang="en-GB" sz="2000">
                <a:solidFill>
                  <a:schemeClr val="bg1"/>
                </a:solidFill>
                <a:latin typeface="Roboto Light" panose="02000000000000000000" pitchFamily="2" charset="0"/>
                <a:ea typeface="Roboto Light" panose="02000000000000000000" pitchFamily="2" charset="0"/>
                <a:cs typeface="Roboto Light" panose="02000000000000000000" pitchFamily="2" charset="0"/>
              </a:rPr>
              <a:t>, built</a:t>
            </a:r>
            <a:r>
              <a:rPr kumimoji="0" lang="en-GB" sz="2000" u="none" strike="noStrike" kern="1200" cap="none" spc="0" normalizeH="0" baseline="0" noProof="0">
                <a:ln>
                  <a:noFill/>
                </a:ln>
                <a:solidFill>
                  <a:schemeClr val="bg1"/>
                </a:solidFill>
                <a:effectLst/>
                <a:uLnTx/>
                <a:uFillTx/>
                <a:latin typeface="Roboto Light" panose="02000000000000000000" pitchFamily="2" charset="0"/>
                <a:ea typeface="Roboto Light" panose="02000000000000000000" pitchFamily="2" charset="0"/>
                <a:cs typeface="Roboto Light" panose="02000000000000000000" pitchFamily="2" charset="0"/>
              </a:rPr>
              <a:t> </a:t>
            </a:r>
            <a:r>
              <a:rPr lang="en-GB" sz="2000">
                <a:solidFill>
                  <a:schemeClr val="bg1"/>
                </a:solidFill>
                <a:latin typeface="Roboto Light" panose="02000000000000000000" pitchFamily="2" charset="0"/>
                <a:ea typeface="Roboto Light" panose="02000000000000000000" pitchFamily="2" charset="0"/>
                <a:cs typeface="Roboto Light" panose="02000000000000000000" pitchFamily="2" charset="0"/>
              </a:rPr>
              <a:t>of</a:t>
            </a:r>
            <a:r>
              <a:rPr kumimoji="0" lang="en-GB" sz="2000" u="none" strike="noStrike" kern="1200" cap="none" spc="0" normalizeH="0" baseline="0" noProof="0">
                <a:ln>
                  <a:noFill/>
                </a:ln>
                <a:solidFill>
                  <a:schemeClr val="bg1"/>
                </a:solidFill>
                <a:effectLst/>
                <a:uLnTx/>
                <a:uFillTx/>
                <a:latin typeface="Roboto Light" panose="02000000000000000000" pitchFamily="2" charset="0"/>
                <a:ea typeface="Roboto Light" panose="02000000000000000000" pitchFamily="2" charset="0"/>
                <a:cs typeface="Roboto Light" panose="02000000000000000000" pitchFamily="2" charset="0"/>
              </a:rPr>
              <a:t> pieces of evidence.</a:t>
            </a:r>
            <a:endParaRPr lang="en-US" sz="2000" u="none" strike="noStrike" kern="1200" cap="none" spc="0" normalizeH="0" baseline="0" noProof="0">
              <a:ln>
                <a:noFill/>
              </a:ln>
              <a:solidFill>
                <a:schemeClr val="bg1"/>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pic>
        <p:nvPicPr>
          <p:cNvPr id="8" name="Graphic 7">
            <a:extLst>
              <a:ext uri="{FF2B5EF4-FFF2-40B4-BE49-F238E27FC236}">
                <a16:creationId xmlns:a16="http://schemas.microsoft.com/office/drawing/2014/main" id="{2A3456F8-6348-FA35-FD47-F6253208AF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8725" y="-109078"/>
            <a:ext cx="4434550" cy="4434550"/>
          </a:xfrm>
          <a:prstGeom prst="rect">
            <a:avLst/>
          </a:prstGeom>
        </p:spPr>
      </p:pic>
    </p:spTree>
    <p:extLst>
      <p:ext uri="{BB962C8B-B14F-4D97-AF65-F5344CB8AC3E}">
        <p14:creationId xmlns:p14="http://schemas.microsoft.com/office/powerpoint/2010/main" val="40587012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27111C-679C-8CE1-2F2F-52A7C6A8D701}"/>
              </a:ext>
            </a:extLst>
          </p:cNvPr>
          <p:cNvSpPr/>
          <p:nvPr/>
        </p:nvSpPr>
        <p:spPr>
          <a:xfrm>
            <a:off x="803275" y="2774928"/>
            <a:ext cx="8977333" cy="2074864"/>
          </a:xfrm>
          <a:prstGeom prst="rect">
            <a:avLst/>
          </a:prstGeom>
          <a:solidFill>
            <a:schemeClr val="accent5">
              <a:alpha val="962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57285F-4FDF-F04E-A820-1AAA3BFF9060}"/>
              </a:ext>
            </a:extLst>
          </p:cNvPr>
          <p:cNvSpPr txBox="1">
            <a:spLocks/>
          </p:cNvSpPr>
          <p:nvPr/>
        </p:nvSpPr>
        <p:spPr>
          <a:xfrm>
            <a:off x="803275" y="477403"/>
            <a:ext cx="6374765" cy="864079"/>
          </a:xfrm>
          <a:prstGeom prst="rect">
            <a:avLst/>
          </a:prstGeom>
        </p:spPr>
        <p:txBody>
          <a:bodyPr vert="horz" wrap="none" lIns="0" tIns="0" rIns="0" bIns="0" rtlCol="0" anchor="b">
            <a:noAutofit/>
          </a:bodyPr>
          <a:lstStyle>
            <a:lvl1pPr algn="l" defTabSz="914377" rtl="0" eaLnBrk="1" latinLnBrk="0" hangingPunct="1">
              <a:lnSpc>
                <a:spcPct val="90000"/>
              </a:lnSpc>
              <a:spcBef>
                <a:spcPct val="0"/>
              </a:spcBef>
              <a:buNone/>
              <a:defRPr sz="4800" b="1" kern="1200">
                <a:solidFill>
                  <a:schemeClr val="tx1"/>
                </a:solidFill>
                <a:latin typeface="+mn-lt"/>
                <a:ea typeface="Roboto" panose="02000000000000000000" pitchFamily="2" charset="0"/>
                <a:cs typeface="Roboto" panose="02000000000000000000" pitchFamily="2"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6000" u="none" strike="noStrike" kern="1200" cap="none" spc="0" normalizeH="0" baseline="0" noProof="0">
                <a:ln>
                  <a:noFill/>
                </a:ln>
                <a:solidFill>
                  <a:schemeClr val="accent5"/>
                </a:solidFill>
                <a:effectLst/>
                <a:uLnTx/>
                <a:uFillTx/>
                <a:latin typeface="Apricus Black" pitchFamily="2" charset="0"/>
              </a:rPr>
              <a:t>Browsing history</a:t>
            </a:r>
          </a:p>
        </p:txBody>
      </p:sp>
      <p:sp>
        <p:nvSpPr>
          <p:cNvPr id="5" name="TextBox 4">
            <a:extLst>
              <a:ext uri="{FF2B5EF4-FFF2-40B4-BE49-F238E27FC236}">
                <a16:creationId xmlns:a16="http://schemas.microsoft.com/office/drawing/2014/main" id="{622A8326-23CD-69CA-D527-2FE9ADB6CD8A}"/>
              </a:ext>
            </a:extLst>
          </p:cNvPr>
          <p:cNvSpPr txBox="1"/>
          <p:nvPr/>
        </p:nvSpPr>
        <p:spPr>
          <a:xfrm>
            <a:off x="803277" y="1712946"/>
            <a:ext cx="8977332" cy="841256"/>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60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rPr>
              <a:t>Go through your online history (or YouTube, social accounts, browser history) for the last two weeks. </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en-GB" sz="160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rPr>
              <a:t>Make a note of how many things you have viewed, watched, read or listened to </a:t>
            </a:r>
            <a:r>
              <a:rPr lang="en-GB" sz="1600">
                <a:latin typeface="Roboto Light" panose="02000000000000000000" pitchFamily="2" charset="0"/>
                <a:ea typeface="Roboto Light" panose="02000000000000000000" pitchFamily="2" charset="0"/>
                <a:cs typeface="Roboto Light" panose="02000000000000000000" pitchFamily="2" charset="0"/>
              </a:rPr>
              <a:t>link</a:t>
            </a:r>
            <a:r>
              <a:rPr kumimoji="0" lang="en-GB" sz="160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rPr>
              <a:t> to a subject or career area you might be thinking about for your future. </a:t>
            </a:r>
          </a:p>
        </p:txBody>
      </p:sp>
      <p:sp>
        <p:nvSpPr>
          <p:cNvPr id="6" name="TextBox 5">
            <a:extLst>
              <a:ext uri="{FF2B5EF4-FFF2-40B4-BE49-F238E27FC236}">
                <a16:creationId xmlns:a16="http://schemas.microsoft.com/office/drawing/2014/main" id="{73A6F4D1-3262-CA7E-15C6-ED883D4F32E2}"/>
              </a:ext>
            </a:extLst>
          </p:cNvPr>
          <p:cNvSpPr txBox="1"/>
          <p:nvPr/>
        </p:nvSpPr>
        <p:spPr>
          <a:xfrm>
            <a:off x="1134723" y="3081520"/>
            <a:ext cx="4857464" cy="1528624"/>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800"/>
              </a:spcAft>
              <a:buClr>
                <a:schemeClr val="accent2"/>
              </a:buClr>
              <a:buSzTx/>
              <a:buFont typeface="Arial" panose="020B0604020202020204" pitchFamily="34" charset="0"/>
              <a:buChar char="•"/>
              <a:tabLst/>
              <a:defRPr/>
            </a:pPr>
            <a:r>
              <a:rPr kumimoji="0" lang="en-GB" sz="1600" b="1" u="none" strike="noStrike" kern="1200" cap="none" spc="0" normalizeH="0" baseline="0" noProof="0">
                <a:ln>
                  <a:noFill/>
                </a:ln>
                <a:effectLst/>
                <a:uLnTx/>
                <a:uFillTx/>
                <a:latin typeface="Roboto"/>
                <a:ea typeface="Roboto"/>
                <a:cs typeface="Roboto"/>
              </a:rPr>
              <a:t>How many link directly? </a:t>
            </a:r>
          </a:p>
          <a:p>
            <a:pPr marL="285750" marR="0" lvl="0" indent="-285750" algn="l" defTabSz="914400" rtl="0" eaLnBrk="1" fontAlgn="auto" latinLnBrk="0" hangingPunct="1">
              <a:lnSpc>
                <a:spcPct val="100000"/>
              </a:lnSpc>
              <a:spcBef>
                <a:spcPts val="0"/>
              </a:spcBef>
              <a:spcAft>
                <a:spcPts val="800"/>
              </a:spcAft>
              <a:buClr>
                <a:schemeClr val="accent2"/>
              </a:buClr>
              <a:buSzTx/>
              <a:buFont typeface="Arial" panose="020B0604020202020204" pitchFamily="34" charset="0"/>
              <a:buChar char="•"/>
              <a:tabLst/>
              <a:defRPr/>
            </a:pPr>
            <a:r>
              <a:rPr kumimoji="0" lang="en-GB" sz="1600" b="1" u="none" strike="noStrike" kern="1200" cap="none" spc="0" normalizeH="0" baseline="0" noProof="0">
                <a:ln>
                  <a:noFill/>
                </a:ln>
                <a:effectLst/>
                <a:uLnTx/>
                <a:uFillTx/>
                <a:latin typeface="Roboto"/>
                <a:ea typeface="Roboto"/>
                <a:cs typeface="Roboto"/>
              </a:rPr>
              <a:t>How many link indirectly?</a:t>
            </a:r>
            <a:endParaRPr lang="en-GB" sz="1600" b="1" u="none" strike="noStrike" kern="1200" cap="none" spc="0" normalizeH="0" baseline="0" noProof="0">
              <a:ln>
                <a:noFill/>
              </a:ln>
              <a:effectLst/>
              <a:uLnTx/>
              <a:uFillTx/>
              <a:latin typeface="Roboto"/>
              <a:ea typeface="Roboto"/>
              <a:cs typeface="Roboto"/>
            </a:endParaRPr>
          </a:p>
          <a:p>
            <a:pPr marL="285750" indent="-285750">
              <a:spcAft>
                <a:spcPts val="2000"/>
              </a:spcAft>
              <a:buClr>
                <a:schemeClr val="accent2"/>
              </a:buClr>
              <a:buFont typeface="Arial" panose="020B0604020202020204" pitchFamily="34" charset="0"/>
              <a:buChar char="•"/>
              <a:defRPr/>
            </a:pPr>
            <a:r>
              <a:rPr kumimoji="0" lang="en-GB" sz="1600" b="1" u="none" strike="noStrike" kern="1200" cap="none" spc="0" normalizeH="0" baseline="0" noProof="0">
                <a:ln>
                  <a:noFill/>
                </a:ln>
                <a:effectLst/>
                <a:uLnTx/>
                <a:uFillTx/>
                <a:latin typeface="Roboto"/>
                <a:ea typeface="Roboto"/>
                <a:cs typeface="Roboto"/>
              </a:rPr>
              <a:t>How many are because you've been </a:t>
            </a:r>
            <a:r>
              <a:rPr lang="en-GB" sz="1600" b="1">
                <a:latin typeface="Roboto"/>
                <a:ea typeface="Roboto"/>
                <a:cs typeface="Roboto"/>
              </a:rPr>
              <a:t>researching a specific topic in your current studies </a:t>
            </a:r>
            <a:r>
              <a:rPr kumimoji="0" lang="en-GB" sz="1600" b="1" u="none" strike="noStrike" kern="1200" cap="none" spc="0" normalizeH="0" baseline="0" noProof="0">
                <a:ln>
                  <a:noFill/>
                </a:ln>
                <a:effectLst/>
                <a:uLnTx/>
                <a:uFillTx/>
                <a:latin typeface="Roboto"/>
                <a:ea typeface="Roboto"/>
                <a:cs typeface="Roboto"/>
              </a:rPr>
              <a:t>vs how many are just because you came across it? </a:t>
            </a:r>
            <a:endParaRPr lang="en-GB" sz="1600" b="1" u="none" strike="noStrike" kern="1200" cap="none" spc="0" normalizeH="0" baseline="0" noProof="0">
              <a:ln>
                <a:noFill/>
              </a:ln>
              <a:effectLst/>
              <a:uLnTx/>
              <a:uFillTx/>
              <a:latin typeface="Roboto"/>
              <a:ea typeface="Roboto"/>
              <a:cs typeface="Roboto"/>
            </a:endParaRPr>
          </a:p>
        </p:txBody>
      </p:sp>
      <p:sp>
        <p:nvSpPr>
          <p:cNvPr id="7" name="TextBox 6">
            <a:extLst>
              <a:ext uri="{FF2B5EF4-FFF2-40B4-BE49-F238E27FC236}">
                <a16:creationId xmlns:a16="http://schemas.microsoft.com/office/drawing/2014/main" id="{97374341-BFE4-E6C5-D5C5-6C179BF37400}"/>
              </a:ext>
            </a:extLst>
          </p:cNvPr>
          <p:cNvSpPr txBox="1"/>
          <p:nvPr/>
        </p:nvSpPr>
        <p:spPr>
          <a:xfrm>
            <a:off x="803277" y="5104160"/>
            <a:ext cx="5188910" cy="1087477"/>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60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rPr>
              <a:t>Start thinking about the most interesting, </a:t>
            </a:r>
            <a:br>
              <a:rPr kumimoji="0" lang="en-GB" sz="160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rPr>
            </a:br>
            <a:r>
              <a:rPr kumimoji="0" lang="en-GB" sz="160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rPr>
              <a:t>most surprising or new things you've learnt.</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60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rPr>
              <a:t>If you have none then this is your chance </a:t>
            </a:r>
            <a:br>
              <a:rPr kumimoji="0" lang="en-GB" sz="160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rPr>
            </a:br>
            <a:r>
              <a:rPr kumimoji="0" lang="en-GB" sz="160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rPr>
              <a:t>to start thinking about that evidence! </a:t>
            </a:r>
          </a:p>
        </p:txBody>
      </p:sp>
      <p:pic>
        <p:nvPicPr>
          <p:cNvPr id="10" name="Graphic 9">
            <a:extLst>
              <a:ext uri="{FF2B5EF4-FFF2-40B4-BE49-F238E27FC236}">
                <a16:creationId xmlns:a16="http://schemas.microsoft.com/office/drawing/2014/main" id="{F37B5AD5-F5D4-9BD5-193F-B2AAF75464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71624" y="825450"/>
            <a:ext cx="6751899" cy="6751899"/>
          </a:xfrm>
          <a:prstGeom prst="rect">
            <a:avLst/>
          </a:prstGeom>
        </p:spPr>
      </p:pic>
    </p:spTree>
    <p:extLst>
      <p:ext uri="{BB962C8B-B14F-4D97-AF65-F5344CB8AC3E}">
        <p14:creationId xmlns:p14="http://schemas.microsoft.com/office/powerpoint/2010/main" val="12562887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350D6-2B3E-A45B-7883-28320483C22F}"/>
              </a:ext>
            </a:extLst>
          </p:cNvPr>
          <p:cNvSpPr txBox="1">
            <a:spLocks/>
          </p:cNvSpPr>
          <p:nvPr/>
        </p:nvSpPr>
        <p:spPr>
          <a:xfrm>
            <a:off x="803275" y="350080"/>
            <a:ext cx="10053778" cy="864079"/>
          </a:xfrm>
          <a:prstGeom prst="rect">
            <a:avLst/>
          </a:prstGeom>
        </p:spPr>
        <p:txBody>
          <a:bodyPr vert="horz" wrap="none" lIns="0" tIns="0" rIns="0" bIns="0" rtlCol="0" anchor="b">
            <a:noAutofit/>
          </a:bodyPr>
          <a:lstStyle>
            <a:lvl1pPr algn="l" defTabSz="914377" rtl="0" eaLnBrk="1" latinLnBrk="0" hangingPunct="1">
              <a:lnSpc>
                <a:spcPct val="90000"/>
              </a:lnSpc>
              <a:spcBef>
                <a:spcPct val="0"/>
              </a:spcBef>
              <a:buNone/>
              <a:defRPr sz="4800" b="1" kern="1200">
                <a:solidFill>
                  <a:schemeClr val="tx1"/>
                </a:solidFill>
                <a:latin typeface="+mn-lt"/>
                <a:ea typeface="Roboto" panose="02000000000000000000" pitchFamily="2" charset="0"/>
                <a:cs typeface="Roboto" panose="02000000000000000000" pitchFamily="2"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4700" u="none" strike="noStrike" kern="1200" cap="none" spc="0" normalizeH="0" baseline="0" noProof="0">
                <a:ln>
                  <a:noFill/>
                </a:ln>
                <a:solidFill>
                  <a:schemeClr val="accent5"/>
                </a:solidFill>
                <a:effectLst/>
                <a:uLnTx/>
                <a:uFillTx/>
                <a:latin typeface="Apricus Black" pitchFamily="2" charset="0"/>
              </a:rPr>
              <a:t>What sort of subject spotlights are available?</a:t>
            </a:r>
          </a:p>
        </p:txBody>
      </p:sp>
      <p:grpSp>
        <p:nvGrpSpPr>
          <p:cNvPr id="11" name="Group 10">
            <a:extLst>
              <a:ext uri="{FF2B5EF4-FFF2-40B4-BE49-F238E27FC236}">
                <a16:creationId xmlns:a16="http://schemas.microsoft.com/office/drawing/2014/main" id="{DA069422-18B5-31C4-1FB6-4247E2E3E7D2}"/>
              </a:ext>
            </a:extLst>
          </p:cNvPr>
          <p:cNvGrpSpPr/>
          <p:nvPr/>
        </p:nvGrpSpPr>
        <p:grpSpPr>
          <a:xfrm>
            <a:off x="849575" y="1531802"/>
            <a:ext cx="10486667" cy="4693290"/>
            <a:chOff x="803275" y="1531801"/>
            <a:chExt cx="11318933" cy="5065769"/>
          </a:xfrm>
        </p:grpSpPr>
        <p:pic>
          <p:nvPicPr>
            <p:cNvPr id="3" name="Picture 2" descr="A person using a circular object&#10;&#10;Description automatically generated">
              <a:extLst>
                <a:ext uri="{FF2B5EF4-FFF2-40B4-BE49-F238E27FC236}">
                  <a16:creationId xmlns:a16="http://schemas.microsoft.com/office/drawing/2014/main" id="{7D3067D3-D6C2-74D0-9C43-5B727E8C11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275" y="1531801"/>
              <a:ext cx="2466762" cy="2404312"/>
            </a:xfrm>
            <a:prstGeom prst="rect">
              <a:avLst/>
            </a:prstGeom>
          </p:spPr>
        </p:pic>
        <p:pic>
          <p:nvPicPr>
            <p:cNvPr id="4" name="Picture 3">
              <a:extLst>
                <a:ext uri="{FF2B5EF4-FFF2-40B4-BE49-F238E27FC236}">
                  <a16:creationId xmlns:a16="http://schemas.microsoft.com/office/drawing/2014/main" id="{AD27B76C-E4E5-38CB-294A-4417CC1C629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3275" y="4193258"/>
              <a:ext cx="2466761" cy="2404312"/>
            </a:xfrm>
            <a:prstGeom prst="rect">
              <a:avLst/>
            </a:prstGeom>
          </p:spPr>
        </p:pic>
        <p:pic>
          <p:nvPicPr>
            <p:cNvPr id="5" name="Picture 4">
              <a:extLst>
                <a:ext uri="{FF2B5EF4-FFF2-40B4-BE49-F238E27FC236}">
                  <a16:creationId xmlns:a16="http://schemas.microsoft.com/office/drawing/2014/main" id="{A6D02692-2656-E9BC-48CF-1A7E6966FBA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60938" y="1531801"/>
              <a:ext cx="2456353" cy="2404312"/>
            </a:xfrm>
            <a:prstGeom prst="rect">
              <a:avLst/>
            </a:prstGeom>
          </p:spPr>
        </p:pic>
        <p:pic>
          <p:nvPicPr>
            <p:cNvPr id="6" name="Picture 5">
              <a:extLst>
                <a:ext uri="{FF2B5EF4-FFF2-40B4-BE49-F238E27FC236}">
                  <a16:creationId xmlns:a16="http://schemas.microsoft.com/office/drawing/2014/main" id="{14264C0C-737A-EEAD-9C53-431694AFC78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760938" y="4193258"/>
              <a:ext cx="2456353" cy="2404312"/>
            </a:xfrm>
            <a:prstGeom prst="rect">
              <a:avLst/>
            </a:prstGeom>
          </p:spPr>
        </p:pic>
        <p:pic>
          <p:nvPicPr>
            <p:cNvPr id="7" name="Picture 6">
              <a:extLst>
                <a:ext uri="{FF2B5EF4-FFF2-40B4-BE49-F238E27FC236}">
                  <a16:creationId xmlns:a16="http://schemas.microsoft.com/office/drawing/2014/main" id="{7F60DFA5-61B5-5F03-E81C-6A61F3D5FFD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708192" y="1531801"/>
              <a:ext cx="2466761" cy="2404312"/>
            </a:xfrm>
            <a:prstGeom prst="rect">
              <a:avLst/>
            </a:prstGeom>
          </p:spPr>
        </p:pic>
        <p:pic>
          <p:nvPicPr>
            <p:cNvPr id="8" name="Picture 7">
              <a:extLst>
                <a:ext uri="{FF2B5EF4-FFF2-40B4-BE49-F238E27FC236}">
                  <a16:creationId xmlns:a16="http://schemas.microsoft.com/office/drawing/2014/main" id="{4C1F188B-B284-F9AA-2A33-372B0965530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708192" y="4193258"/>
              <a:ext cx="2466761" cy="2404312"/>
            </a:xfrm>
            <a:prstGeom prst="rect">
              <a:avLst/>
            </a:prstGeom>
          </p:spPr>
        </p:pic>
        <p:pic>
          <p:nvPicPr>
            <p:cNvPr id="9" name="Picture 8">
              <a:extLst>
                <a:ext uri="{FF2B5EF4-FFF2-40B4-BE49-F238E27FC236}">
                  <a16:creationId xmlns:a16="http://schemas.microsoft.com/office/drawing/2014/main" id="{2F5BA013-B3C3-5F77-90ED-A102CC0A2EA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665855" y="1531801"/>
              <a:ext cx="2456353" cy="2404312"/>
            </a:xfrm>
            <a:prstGeom prst="rect">
              <a:avLst/>
            </a:prstGeom>
          </p:spPr>
        </p:pic>
        <p:pic>
          <p:nvPicPr>
            <p:cNvPr id="10" name="Picture 9">
              <a:extLst>
                <a:ext uri="{FF2B5EF4-FFF2-40B4-BE49-F238E27FC236}">
                  <a16:creationId xmlns:a16="http://schemas.microsoft.com/office/drawing/2014/main" id="{4D24FA86-EC98-342E-290D-1E4AB9CA9EA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665855" y="4193258"/>
              <a:ext cx="2456353" cy="2404312"/>
            </a:xfrm>
            <a:prstGeom prst="rect">
              <a:avLst/>
            </a:prstGeom>
          </p:spPr>
        </p:pic>
      </p:grpSp>
    </p:spTree>
    <p:extLst>
      <p:ext uri="{BB962C8B-B14F-4D97-AF65-F5344CB8AC3E}">
        <p14:creationId xmlns:p14="http://schemas.microsoft.com/office/powerpoint/2010/main" val="33211063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A9CE6-1C20-2E36-68A7-E90C59BFFC9F}"/>
              </a:ext>
            </a:extLst>
          </p:cNvPr>
          <p:cNvSpPr txBox="1">
            <a:spLocks/>
          </p:cNvSpPr>
          <p:nvPr/>
        </p:nvSpPr>
        <p:spPr>
          <a:xfrm>
            <a:off x="803275" y="350080"/>
            <a:ext cx="10586214" cy="864079"/>
          </a:xfrm>
          <a:prstGeom prst="rect">
            <a:avLst/>
          </a:prstGeom>
        </p:spPr>
        <p:txBody>
          <a:bodyPr vert="horz" wrap="none" lIns="0" tIns="0" rIns="0" bIns="0" rtlCol="0" anchor="b">
            <a:noAutofit/>
          </a:bodyPr>
          <a:lstStyle>
            <a:lvl1pPr algn="l" defTabSz="914377" rtl="0" eaLnBrk="1" latinLnBrk="0" hangingPunct="1">
              <a:lnSpc>
                <a:spcPct val="90000"/>
              </a:lnSpc>
              <a:spcBef>
                <a:spcPct val="0"/>
              </a:spcBef>
              <a:buNone/>
              <a:defRPr sz="4800" b="1" kern="1200">
                <a:solidFill>
                  <a:schemeClr val="tx1"/>
                </a:solidFill>
                <a:latin typeface="+mn-lt"/>
                <a:ea typeface="Roboto" panose="02000000000000000000" pitchFamily="2" charset="0"/>
                <a:cs typeface="Roboto" panose="02000000000000000000" pitchFamily="2"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4700" u="none" strike="noStrike" kern="1200" cap="none" spc="0" normalizeH="0" baseline="0" noProof="0">
                <a:ln>
                  <a:noFill/>
                </a:ln>
                <a:solidFill>
                  <a:schemeClr val="accent5"/>
                </a:solidFill>
                <a:effectLst/>
                <a:uLnTx/>
                <a:uFillTx/>
                <a:latin typeface="Apricus Black" pitchFamily="2" charset="0"/>
              </a:rPr>
              <a:t>What sort of virtual work experiences are available?</a:t>
            </a:r>
          </a:p>
        </p:txBody>
      </p:sp>
      <p:pic>
        <p:nvPicPr>
          <p:cNvPr id="3" name="Picture 2">
            <a:extLst>
              <a:ext uri="{FF2B5EF4-FFF2-40B4-BE49-F238E27FC236}">
                <a16:creationId xmlns:a16="http://schemas.microsoft.com/office/drawing/2014/main" id="{65966528-D4BE-61C5-30E5-251B060AA0FB}"/>
              </a:ext>
            </a:extLst>
          </p:cNvPr>
          <p:cNvPicPr>
            <a:picLocks noChangeAspect="1"/>
          </p:cNvPicPr>
          <p:nvPr/>
        </p:nvPicPr>
        <p:blipFill>
          <a:blip r:embed="rId2"/>
          <a:stretch>
            <a:fillRect/>
          </a:stretch>
        </p:blipFill>
        <p:spPr>
          <a:xfrm>
            <a:off x="2559516" y="1418799"/>
            <a:ext cx="7072967" cy="5005958"/>
          </a:xfrm>
          <a:prstGeom prst="rect">
            <a:avLst/>
          </a:prstGeom>
        </p:spPr>
      </p:pic>
      <p:sp>
        <p:nvSpPr>
          <p:cNvPr id="4" name="TextBox 3">
            <a:extLst>
              <a:ext uri="{FF2B5EF4-FFF2-40B4-BE49-F238E27FC236}">
                <a16:creationId xmlns:a16="http://schemas.microsoft.com/office/drawing/2014/main" id="{6556FBA7-C294-3534-1412-584B1171A669}"/>
              </a:ext>
            </a:extLst>
          </p:cNvPr>
          <p:cNvSpPr txBox="1">
            <a:spLocks noGrp="1" noRot="1" noMove="1" noResize="1" noEditPoints="1" noAdjustHandles="1" noChangeArrowheads="1" noChangeShapeType="1"/>
          </p:cNvSpPr>
          <p:nvPr/>
        </p:nvSpPr>
        <p:spPr>
          <a:xfrm>
            <a:off x="10051551" y="6507920"/>
            <a:ext cx="1744908" cy="92333"/>
          </a:xfrm>
          <a:prstGeom prst="rect">
            <a:avLst/>
          </a:prstGeom>
          <a:noFill/>
        </p:spPr>
        <p:txBody>
          <a:bodyPr wrap="square" lIns="0" tIns="0" rIns="0" bIns="0" rtlCol="0">
            <a:spAutoFit/>
          </a:bodyPr>
          <a:lstStyle/>
          <a:p>
            <a:r>
              <a:rPr lang="en-GB" sz="600">
                <a:effectLst/>
                <a:latin typeface="Roboto Light" panose="02000000000000000000" pitchFamily="2" charset="0"/>
                <a:ea typeface="Roboto Light" panose="02000000000000000000" pitchFamily="2" charset="0"/>
                <a:cs typeface="Roboto Light" panose="02000000000000000000" pitchFamily="2" charset="0"/>
              </a:rPr>
              <a:t>All illustrations designed by </a:t>
            </a:r>
            <a:r>
              <a:rPr lang="en-GB" sz="600" err="1">
                <a:effectLst/>
                <a:latin typeface="Roboto Light" panose="02000000000000000000" pitchFamily="2" charset="0"/>
                <a:ea typeface="Roboto Light" panose="02000000000000000000" pitchFamily="2" charset="0"/>
                <a:cs typeface="Roboto Light" panose="02000000000000000000" pitchFamily="2" charset="0"/>
              </a:rPr>
              <a:t>Storyset</a:t>
            </a:r>
            <a:r>
              <a:rPr lang="en-GB" sz="600">
                <a:effectLst/>
                <a:latin typeface="Roboto Light" panose="02000000000000000000" pitchFamily="2" charset="0"/>
                <a:ea typeface="Roboto Light" panose="02000000000000000000" pitchFamily="2" charset="0"/>
                <a:cs typeface="Roboto Light" panose="02000000000000000000" pitchFamily="2" charset="0"/>
              </a:rPr>
              <a:t> on </a:t>
            </a:r>
            <a:r>
              <a:rPr lang="en-GB" sz="600" err="1">
                <a:effectLst/>
                <a:latin typeface="Roboto Light" panose="02000000000000000000" pitchFamily="2" charset="0"/>
                <a:ea typeface="Roboto Light" panose="02000000000000000000" pitchFamily="2" charset="0"/>
                <a:cs typeface="Roboto Light" panose="02000000000000000000" pitchFamily="2" charset="0"/>
              </a:rPr>
              <a:t>Freepik.com</a:t>
            </a:r>
            <a:endParaRPr lang="en-GB" sz="600">
              <a:effectLst/>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27182624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884B934-24B2-9727-E825-10791A65199D}"/>
              </a:ext>
            </a:extLst>
          </p:cNvPr>
          <p:cNvSpPr txBox="1"/>
          <p:nvPr/>
        </p:nvSpPr>
        <p:spPr>
          <a:xfrm>
            <a:off x="777874" y="1120676"/>
            <a:ext cx="6683629" cy="2308324"/>
          </a:xfrm>
          <a:prstGeom prst="rect">
            <a:avLst/>
          </a:prstGeom>
          <a:noFill/>
        </p:spPr>
        <p:txBody>
          <a:bodyPr wrap="square" lIns="0" tIns="0" rIns="0" bIns="0" rtlCol="0">
            <a:spAutoFit/>
          </a:bodyPr>
          <a:lstStyle/>
          <a:p>
            <a:pPr>
              <a:lnSpc>
                <a:spcPts val="9000"/>
              </a:lnSpc>
            </a:pPr>
            <a:r>
              <a:rPr lang="en-GB" sz="11000" b="1">
                <a:solidFill>
                  <a:schemeClr val="accent5"/>
                </a:solidFill>
                <a:effectLst/>
                <a:latin typeface="Apricus Black" pitchFamily="2" charset="0"/>
                <a:cs typeface="Source Sans Pro SemiBold" panose="020F0502020204030204" pitchFamily="34" charset="0"/>
              </a:rPr>
              <a:t>Building the </a:t>
            </a:r>
            <a:r>
              <a:rPr lang="en-GB" sz="11000" b="1">
                <a:solidFill>
                  <a:schemeClr val="accent2"/>
                </a:solidFill>
                <a:effectLst/>
                <a:latin typeface="Apricus Black" pitchFamily="2" charset="0"/>
                <a:cs typeface="Source Sans Pro SemiBold" panose="020F0502020204030204" pitchFamily="34" charset="0"/>
              </a:rPr>
              <a:t>foundations</a:t>
            </a:r>
            <a:endParaRPr lang="en-US" sz="11000" b="1">
              <a:solidFill>
                <a:schemeClr val="accent2"/>
              </a:solidFill>
              <a:latin typeface="Apricus Black" pitchFamily="2" charset="0"/>
            </a:endParaRPr>
          </a:p>
        </p:txBody>
      </p:sp>
      <p:pic>
        <p:nvPicPr>
          <p:cNvPr id="12" name="Graphic 11">
            <a:extLst>
              <a:ext uri="{FF2B5EF4-FFF2-40B4-BE49-F238E27FC236}">
                <a16:creationId xmlns:a16="http://schemas.microsoft.com/office/drawing/2014/main" id="{8F9186A1-C1A1-FCBE-CA08-E3A5DFD528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7054" y="5474440"/>
            <a:ext cx="2021638" cy="1167425"/>
          </a:xfrm>
          <a:prstGeom prst="rect">
            <a:avLst/>
          </a:prstGeom>
        </p:spPr>
      </p:pic>
      <p:pic>
        <p:nvPicPr>
          <p:cNvPr id="5" name="Graphic 4">
            <a:extLst>
              <a:ext uri="{FF2B5EF4-FFF2-40B4-BE49-F238E27FC236}">
                <a16:creationId xmlns:a16="http://schemas.microsoft.com/office/drawing/2014/main" id="{4C17D6A4-1A77-7288-7126-570A39B400DA}"/>
              </a:ext>
            </a:extLst>
          </p:cNvPr>
          <p:cNvPicPr>
            <a:picLocks noChangeAspect="1"/>
          </p:cNvPicPr>
          <p:nvPr/>
        </p:nvPicPr>
        <p:blipFill>
          <a:blip r:embed="rId5">
            <a:extLst>
              <a:ext uri="{96DAC541-7B7A-43D3-8B79-37D633B846F1}">
                <asvg:svgBlip xmlns:asvg="http://schemas.microsoft.com/office/drawing/2016/SVG/main" r:embed="rId6"/>
              </a:ext>
            </a:extLst>
          </a:blip>
          <a:srcRect l="17255" t="711" r="24652" b="54075"/>
          <a:stretch/>
        </p:blipFill>
        <p:spPr>
          <a:xfrm>
            <a:off x="2923031" y="-206631"/>
            <a:ext cx="9076943" cy="7064632"/>
          </a:xfrm>
          <a:prstGeom prst="rect">
            <a:avLst/>
          </a:prstGeom>
        </p:spPr>
      </p:pic>
    </p:spTree>
    <p:extLst>
      <p:ext uri="{BB962C8B-B14F-4D97-AF65-F5344CB8AC3E}">
        <p14:creationId xmlns:p14="http://schemas.microsoft.com/office/powerpoint/2010/main" val="22568070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20B0494-4FE7-7846-EB4F-4D55FD4BD85D}"/>
              </a:ext>
            </a:extLst>
          </p:cNvPr>
          <p:cNvSpPr/>
          <p:nvPr/>
        </p:nvSpPr>
        <p:spPr>
          <a:xfrm>
            <a:off x="0" y="0"/>
            <a:ext cx="12192000"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4DFB5369-5B17-FEF4-3E76-365C250ACAB7}"/>
              </a:ext>
            </a:extLst>
          </p:cNvPr>
          <p:cNvSpPr txBox="1">
            <a:spLocks/>
          </p:cNvSpPr>
          <p:nvPr/>
        </p:nvSpPr>
        <p:spPr>
          <a:xfrm>
            <a:off x="2908617" y="2397601"/>
            <a:ext cx="6374765" cy="1256138"/>
          </a:xfrm>
          <a:prstGeom prst="rect">
            <a:avLst/>
          </a:prstGeom>
        </p:spPr>
        <p:txBody>
          <a:bodyPr vert="horz" wrap="none" lIns="0" tIns="0" rIns="0" bIns="0" rtlCol="0" anchor="b">
            <a:noAutofit/>
          </a:bodyPr>
          <a:lstStyle>
            <a:lvl1pPr algn="l" defTabSz="914377" rtl="0" eaLnBrk="1" latinLnBrk="0" hangingPunct="1">
              <a:lnSpc>
                <a:spcPct val="90000"/>
              </a:lnSpc>
              <a:spcBef>
                <a:spcPct val="0"/>
              </a:spcBef>
              <a:buNone/>
              <a:defRPr sz="4800" b="1" kern="1200">
                <a:solidFill>
                  <a:schemeClr val="tx1"/>
                </a:solidFill>
                <a:latin typeface="+mn-lt"/>
                <a:ea typeface="Roboto" panose="02000000000000000000" pitchFamily="2" charset="0"/>
                <a:cs typeface="Roboto" panose="02000000000000000000" pitchFamily="2" charset="0"/>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GB" sz="13000" u="none" strike="noStrike" kern="1200" cap="none" spc="0" normalizeH="0" baseline="0" noProof="0">
                <a:ln>
                  <a:noFill/>
                </a:ln>
                <a:solidFill>
                  <a:schemeClr val="bg1"/>
                </a:solidFill>
                <a:effectLst/>
                <a:uLnTx/>
                <a:uFillTx/>
                <a:latin typeface="Apricus Black" pitchFamily="2" charset="0"/>
              </a:rPr>
              <a:t>So what?</a:t>
            </a:r>
          </a:p>
        </p:txBody>
      </p:sp>
      <p:pic>
        <p:nvPicPr>
          <p:cNvPr id="17" name="Graphic 16">
            <a:extLst>
              <a:ext uri="{FF2B5EF4-FFF2-40B4-BE49-F238E27FC236}">
                <a16:creationId xmlns:a16="http://schemas.microsoft.com/office/drawing/2014/main" id="{054391A3-C1A5-F362-DE09-6A176F6D847D}"/>
              </a:ext>
            </a:extLst>
          </p:cNvPr>
          <p:cNvPicPr>
            <a:picLocks noChangeAspect="1"/>
          </p:cNvPicPr>
          <p:nvPr/>
        </p:nvPicPr>
        <p:blipFill>
          <a:blip r:embed="rId2">
            <a:extLst>
              <a:ext uri="{96DAC541-7B7A-43D3-8B79-37D633B846F1}">
                <asvg:svgBlip xmlns:asvg="http://schemas.microsoft.com/office/drawing/2016/SVG/main" r:embed="rId3"/>
              </a:ext>
            </a:extLst>
          </a:blip>
          <a:srcRect b="24675"/>
          <a:stretch/>
        </p:blipFill>
        <p:spPr>
          <a:xfrm>
            <a:off x="3547872" y="2987040"/>
            <a:ext cx="5139029" cy="3870960"/>
          </a:xfrm>
          <a:prstGeom prst="rect">
            <a:avLst/>
          </a:prstGeom>
        </p:spPr>
      </p:pic>
    </p:spTree>
    <p:extLst>
      <p:ext uri="{BB962C8B-B14F-4D97-AF65-F5344CB8AC3E}">
        <p14:creationId xmlns:p14="http://schemas.microsoft.com/office/powerpoint/2010/main" val="5491804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2FBAC20-A6DC-A5E5-8E31-FDCE65E20C37}"/>
              </a:ext>
            </a:extLst>
          </p:cNvPr>
          <p:cNvSpPr txBox="1">
            <a:spLocks/>
          </p:cNvSpPr>
          <p:nvPr/>
        </p:nvSpPr>
        <p:spPr>
          <a:xfrm>
            <a:off x="803275" y="477403"/>
            <a:ext cx="6374765" cy="864079"/>
          </a:xfrm>
          <a:prstGeom prst="rect">
            <a:avLst/>
          </a:prstGeom>
        </p:spPr>
        <p:txBody>
          <a:bodyPr vert="horz" wrap="none" lIns="0" tIns="0" rIns="0" bIns="0" rtlCol="0" anchor="b">
            <a:noAutofit/>
          </a:bodyPr>
          <a:lstStyle>
            <a:lvl1pPr algn="l" defTabSz="914377" rtl="0" eaLnBrk="1" latinLnBrk="0" hangingPunct="1">
              <a:lnSpc>
                <a:spcPct val="90000"/>
              </a:lnSpc>
              <a:spcBef>
                <a:spcPct val="0"/>
              </a:spcBef>
              <a:buNone/>
              <a:defRPr sz="4800" b="1" kern="1200">
                <a:solidFill>
                  <a:schemeClr val="tx1"/>
                </a:solidFill>
                <a:latin typeface="+mn-lt"/>
                <a:ea typeface="Roboto" panose="02000000000000000000" pitchFamily="2" charset="0"/>
                <a:cs typeface="Roboto" panose="02000000000000000000" pitchFamily="2"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6000" u="none" strike="noStrike" kern="1200" cap="none" spc="0" normalizeH="0" baseline="0" noProof="0">
                <a:ln>
                  <a:noFill/>
                </a:ln>
                <a:solidFill>
                  <a:schemeClr val="accent5"/>
                </a:solidFill>
                <a:effectLst/>
                <a:uLnTx/>
                <a:uFillTx/>
                <a:latin typeface="Apricus Black" pitchFamily="2" charset="0"/>
              </a:rPr>
              <a:t>Pick and mix</a:t>
            </a:r>
          </a:p>
        </p:txBody>
      </p:sp>
      <p:pic>
        <p:nvPicPr>
          <p:cNvPr id="7" name="Graphic 6">
            <a:extLst>
              <a:ext uri="{FF2B5EF4-FFF2-40B4-BE49-F238E27FC236}">
                <a16:creationId xmlns:a16="http://schemas.microsoft.com/office/drawing/2014/main" id="{2806BC5C-3BB1-3581-1EF4-C3E9FECD50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5040" y="477403"/>
            <a:ext cx="10983685" cy="6178323"/>
          </a:xfrm>
          <a:prstGeom prst="rect">
            <a:avLst/>
          </a:prstGeom>
        </p:spPr>
      </p:pic>
    </p:spTree>
    <p:extLst>
      <p:ext uri="{BB962C8B-B14F-4D97-AF65-F5344CB8AC3E}">
        <p14:creationId xmlns:p14="http://schemas.microsoft.com/office/powerpoint/2010/main" val="34825887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C103011-B1AE-9B2D-CC4E-65ED6814589E}"/>
              </a:ext>
            </a:extLst>
          </p:cNvPr>
          <p:cNvSpPr txBox="1">
            <a:spLocks/>
          </p:cNvSpPr>
          <p:nvPr/>
        </p:nvSpPr>
        <p:spPr>
          <a:xfrm>
            <a:off x="803275" y="477403"/>
            <a:ext cx="6374765" cy="864079"/>
          </a:xfrm>
          <a:prstGeom prst="rect">
            <a:avLst/>
          </a:prstGeom>
        </p:spPr>
        <p:txBody>
          <a:bodyPr vert="horz" wrap="none" lIns="0" tIns="0" rIns="0" bIns="0" rtlCol="0" anchor="b">
            <a:noAutofit/>
          </a:bodyPr>
          <a:lstStyle>
            <a:lvl1pPr algn="l" defTabSz="914377" rtl="0" eaLnBrk="1" latinLnBrk="0" hangingPunct="1">
              <a:lnSpc>
                <a:spcPct val="90000"/>
              </a:lnSpc>
              <a:spcBef>
                <a:spcPct val="0"/>
              </a:spcBef>
              <a:buNone/>
              <a:defRPr sz="4800" b="1" kern="1200">
                <a:solidFill>
                  <a:schemeClr val="tx1"/>
                </a:solidFill>
                <a:latin typeface="+mn-lt"/>
                <a:ea typeface="Roboto" panose="02000000000000000000" pitchFamily="2" charset="0"/>
                <a:cs typeface="Roboto" panose="02000000000000000000" pitchFamily="2"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6000" u="none" strike="noStrike" kern="1200" cap="none" spc="0" normalizeH="0" baseline="0" noProof="0">
                <a:ln>
                  <a:noFill/>
                </a:ln>
                <a:solidFill>
                  <a:schemeClr val="accent5"/>
                </a:solidFill>
                <a:effectLst/>
                <a:uLnTx/>
                <a:uFillTx/>
                <a:latin typeface="Apricus Black" pitchFamily="2" charset="0"/>
              </a:rPr>
              <a:t>Pick and mix</a:t>
            </a:r>
          </a:p>
        </p:txBody>
      </p:sp>
      <p:sp>
        <p:nvSpPr>
          <p:cNvPr id="8" name="Rectangle 7">
            <a:extLst>
              <a:ext uri="{FF2B5EF4-FFF2-40B4-BE49-F238E27FC236}">
                <a16:creationId xmlns:a16="http://schemas.microsoft.com/office/drawing/2014/main" id="{5E9C94F8-C49D-FE17-7E8F-36EA1C6C9A7C}"/>
              </a:ext>
            </a:extLst>
          </p:cNvPr>
          <p:cNvSpPr/>
          <p:nvPr/>
        </p:nvSpPr>
        <p:spPr>
          <a:xfrm>
            <a:off x="818427" y="1821618"/>
            <a:ext cx="6033477" cy="3578010"/>
          </a:xfrm>
          <a:prstGeom prst="rect">
            <a:avLst/>
          </a:prstGeom>
          <a:solidFill>
            <a:schemeClr val="accent5">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8DB63C4-778E-FE52-099D-66890FA02A1E}"/>
              </a:ext>
            </a:extLst>
          </p:cNvPr>
          <p:cNvSpPr txBox="1"/>
          <p:nvPr/>
        </p:nvSpPr>
        <p:spPr>
          <a:xfrm>
            <a:off x="1275674" y="2237328"/>
            <a:ext cx="3046341" cy="2845308"/>
          </a:xfrm>
          <a:prstGeom prst="rect">
            <a:avLst/>
          </a:prstGeom>
          <a:ln>
            <a:noFill/>
          </a:ln>
        </p:spPr>
        <p:txBody>
          <a:bodyPr vert="horz" lIns="0" tIns="0" rIns="0" bIns="0" rtlCol="0" anchor="t">
            <a:noAutofit/>
          </a:bodyPr>
          <a:lstStyle/>
          <a:p>
            <a:pPr marL="285750" indent="-285750" defTabSz="914377">
              <a:spcBef>
                <a:spcPts val="1000"/>
              </a:spcBef>
              <a:spcAft>
                <a:spcPts val="1000"/>
              </a:spcAft>
              <a:buClr>
                <a:schemeClr val="accent2"/>
              </a:buClr>
              <a:buFont typeface="Arial" panose="020B0604020202020204" pitchFamily="34" charset="0"/>
              <a:buChar char="•"/>
            </a:pPr>
            <a:r>
              <a:rPr lang="en-GB" sz="1600" b="1" kern="1200">
                <a:latin typeface="Roboto" panose="02000000000000000000" pitchFamily="2" charset="0"/>
                <a:ea typeface="Roboto" panose="02000000000000000000" pitchFamily="2" charset="0"/>
                <a:cs typeface="Roboto" panose="02000000000000000000" pitchFamily="2" charset="0"/>
              </a:rPr>
              <a:t>Is everyone looking for the same skills or experiences? </a:t>
            </a:r>
          </a:p>
          <a:p>
            <a:pPr marL="285750" indent="-285750" defTabSz="914377">
              <a:spcBef>
                <a:spcPts val="1000"/>
              </a:spcBef>
              <a:spcAft>
                <a:spcPts val="1000"/>
              </a:spcAft>
              <a:buClr>
                <a:schemeClr val="accent2"/>
              </a:buClr>
              <a:buFont typeface="Arial" panose="020B0604020202020204" pitchFamily="34" charset="0"/>
              <a:buChar char="•"/>
            </a:pPr>
            <a:r>
              <a:rPr lang="en-GB" sz="1600" b="1" kern="1200">
                <a:latin typeface="Roboto" panose="02000000000000000000" pitchFamily="2" charset="0"/>
                <a:ea typeface="Roboto" panose="02000000000000000000" pitchFamily="2" charset="0"/>
                <a:cs typeface="Roboto" panose="02000000000000000000" pitchFamily="2" charset="0"/>
              </a:rPr>
              <a:t>How can you find out what skills or experiences are specifically required?  </a:t>
            </a:r>
          </a:p>
          <a:p>
            <a:pPr marL="285750" indent="-285750" defTabSz="914377">
              <a:spcBef>
                <a:spcPts val="1000"/>
              </a:spcBef>
              <a:spcAft>
                <a:spcPts val="1000"/>
              </a:spcAft>
              <a:buClr>
                <a:schemeClr val="accent2"/>
              </a:buClr>
              <a:buFont typeface="Arial" panose="020B0604020202020204" pitchFamily="34" charset="0"/>
              <a:buChar char="•"/>
            </a:pPr>
            <a:r>
              <a:rPr lang="en-GB" sz="1600" b="1" kern="1200">
                <a:latin typeface="Roboto" panose="02000000000000000000" pitchFamily="2" charset="0"/>
                <a:ea typeface="Roboto" panose="02000000000000000000" pitchFamily="2" charset="0"/>
                <a:cs typeface="Roboto" panose="02000000000000000000" pitchFamily="2" charset="0"/>
              </a:rPr>
              <a:t>Why would it help to know?</a:t>
            </a:r>
          </a:p>
          <a:p>
            <a:pPr marL="285750" indent="-285750" defTabSz="914377">
              <a:spcBef>
                <a:spcPts val="1000"/>
              </a:spcBef>
              <a:spcAft>
                <a:spcPts val="1000"/>
              </a:spcAft>
              <a:buClr>
                <a:schemeClr val="accent2"/>
              </a:buClr>
              <a:buFont typeface="Arial" panose="020B0604020202020204" pitchFamily="34" charset="0"/>
              <a:buChar char="•"/>
            </a:pPr>
            <a:r>
              <a:rPr lang="en-GB" sz="1600" b="1">
                <a:latin typeface="Roboto" panose="02000000000000000000" pitchFamily="2" charset="0"/>
                <a:ea typeface="Roboto" panose="02000000000000000000" pitchFamily="2" charset="0"/>
                <a:cs typeface="Roboto" panose="02000000000000000000" pitchFamily="2" charset="0"/>
              </a:rPr>
              <a:t>Do</a:t>
            </a:r>
            <a:r>
              <a:rPr lang="en-GB" sz="1600" b="1" kern="1200">
                <a:latin typeface="Roboto" panose="02000000000000000000" pitchFamily="2" charset="0"/>
                <a:ea typeface="Roboto" panose="02000000000000000000" pitchFamily="2" charset="0"/>
                <a:cs typeface="Roboto" panose="02000000000000000000" pitchFamily="2" charset="0"/>
              </a:rPr>
              <a:t> you think admissions tutors might ask ‘So What’?</a:t>
            </a:r>
          </a:p>
        </p:txBody>
      </p:sp>
      <p:grpSp>
        <p:nvGrpSpPr>
          <p:cNvPr id="16" name="Group 15">
            <a:extLst>
              <a:ext uri="{FF2B5EF4-FFF2-40B4-BE49-F238E27FC236}">
                <a16:creationId xmlns:a16="http://schemas.microsoft.com/office/drawing/2014/main" id="{45451BD7-4932-70B0-82AE-2DCCABFA863D}"/>
              </a:ext>
            </a:extLst>
          </p:cNvPr>
          <p:cNvGrpSpPr/>
          <p:nvPr/>
        </p:nvGrpSpPr>
        <p:grpSpPr>
          <a:xfrm>
            <a:off x="4622500" y="0"/>
            <a:ext cx="6751073" cy="6661500"/>
            <a:chOff x="5041258" y="0"/>
            <a:chExt cx="6751073" cy="6661500"/>
          </a:xfrm>
        </p:grpSpPr>
        <p:pic>
          <p:nvPicPr>
            <p:cNvPr id="11" name="Graphic 10">
              <a:extLst>
                <a:ext uri="{FF2B5EF4-FFF2-40B4-BE49-F238E27FC236}">
                  <a16:creationId xmlns:a16="http://schemas.microsoft.com/office/drawing/2014/main" id="{C0044756-6480-6016-ED32-66A09740AD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041258" y="0"/>
              <a:ext cx="6661500" cy="6661500"/>
            </a:xfrm>
            <a:prstGeom prst="rect">
              <a:avLst/>
            </a:prstGeom>
          </p:spPr>
        </p:pic>
        <p:sp>
          <p:nvSpPr>
            <p:cNvPr id="12" name="Title 1">
              <a:extLst>
                <a:ext uri="{FF2B5EF4-FFF2-40B4-BE49-F238E27FC236}">
                  <a16:creationId xmlns:a16="http://schemas.microsoft.com/office/drawing/2014/main" id="{243732A4-AAF3-1716-263D-354E9D781E85}"/>
                </a:ext>
              </a:extLst>
            </p:cNvPr>
            <p:cNvSpPr txBox="1">
              <a:spLocks/>
            </p:cNvSpPr>
            <p:nvPr/>
          </p:nvSpPr>
          <p:spPr>
            <a:xfrm rot="593445">
              <a:off x="9969346" y="3252222"/>
              <a:ext cx="1536192" cy="2429251"/>
            </a:xfrm>
            <a:prstGeom prst="rect">
              <a:avLst/>
            </a:prstGeom>
          </p:spPr>
          <p:txBody>
            <a:bodyPr vert="horz" wrap="none" lIns="0" tIns="0" rIns="0" bIns="0" rtlCol="0" anchor="b">
              <a:noAutofit/>
            </a:bodyPr>
            <a:lstStyle>
              <a:lvl1pPr algn="l" defTabSz="914377" rtl="0" eaLnBrk="1" latinLnBrk="0" hangingPunct="1">
                <a:lnSpc>
                  <a:spcPct val="90000"/>
                </a:lnSpc>
                <a:spcBef>
                  <a:spcPct val="0"/>
                </a:spcBef>
                <a:buNone/>
                <a:defRPr sz="4800" b="1" kern="1200">
                  <a:solidFill>
                    <a:schemeClr val="tx1"/>
                  </a:solidFill>
                  <a:latin typeface="+mn-lt"/>
                  <a:ea typeface="Roboto" panose="02000000000000000000" pitchFamily="2" charset="0"/>
                  <a:cs typeface="Roboto" panose="02000000000000000000" pitchFamily="2" charset="0"/>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GB" sz="20000" u="none" strike="noStrike" kern="1200" cap="none" spc="0" normalizeH="0" baseline="0" noProof="0">
                  <a:ln>
                    <a:noFill/>
                  </a:ln>
                  <a:solidFill>
                    <a:schemeClr val="accent5">
                      <a:alpha val="10361"/>
                    </a:schemeClr>
                  </a:solidFill>
                  <a:effectLst/>
                  <a:uLnTx/>
                  <a:uFillTx/>
                  <a:latin typeface="Helvetica" pitchFamily="2" charset="0"/>
                </a:rPr>
                <a:t>?</a:t>
              </a:r>
            </a:p>
          </p:txBody>
        </p:sp>
        <p:sp>
          <p:nvSpPr>
            <p:cNvPr id="14" name="Title 1">
              <a:extLst>
                <a:ext uri="{FF2B5EF4-FFF2-40B4-BE49-F238E27FC236}">
                  <a16:creationId xmlns:a16="http://schemas.microsoft.com/office/drawing/2014/main" id="{468E1CD7-26D4-2880-FEA6-E82D00561D43}"/>
                </a:ext>
              </a:extLst>
            </p:cNvPr>
            <p:cNvSpPr txBox="1">
              <a:spLocks/>
            </p:cNvSpPr>
            <p:nvPr/>
          </p:nvSpPr>
          <p:spPr>
            <a:xfrm rot="20781419">
              <a:off x="7694306" y="611194"/>
              <a:ext cx="1536192" cy="1460577"/>
            </a:xfrm>
            <a:prstGeom prst="rect">
              <a:avLst/>
            </a:prstGeom>
          </p:spPr>
          <p:txBody>
            <a:bodyPr vert="horz" wrap="none" lIns="0" tIns="0" rIns="0" bIns="0" rtlCol="0" anchor="b">
              <a:noAutofit/>
            </a:bodyPr>
            <a:lstStyle>
              <a:lvl1pPr algn="l" defTabSz="914377" rtl="0" eaLnBrk="1" latinLnBrk="0" hangingPunct="1">
                <a:lnSpc>
                  <a:spcPct val="90000"/>
                </a:lnSpc>
                <a:spcBef>
                  <a:spcPct val="0"/>
                </a:spcBef>
                <a:buNone/>
                <a:defRPr sz="4800" b="1" kern="1200">
                  <a:solidFill>
                    <a:schemeClr val="tx1"/>
                  </a:solidFill>
                  <a:latin typeface="+mn-lt"/>
                  <a:ea typeface="Roboto" panose="02000000000000000000" pitchFamily="2" charset="0"/>
                  <a:cs typeface="Roboto" panose="02000000000000000000" pitchFamily="2" charset="0"/>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GB" sz="9600" u="none" strike="noStrike" kern="1200" cap="none" spc="0" normalizeH="0" baseline="0" noProof="0">
                  <a:ln>
                    <a:noFill/>
                  </a:ln>
                  <a:solidFill>
                    <a:schemeClr val="accent5">
                      <a:alpha val="10361"/>
                    </a:schemeClr>
                  </a:solidFill>
                  <a:effectLst/>
                  <a:uLnTx/>
                  <a:uFillTx/>
                  <a:latin typeface="Helvetica" pitchFamily="2" charset="0"/>
                </a:rPr>
                <a:t>?</a:t>
              </a:r>
            </a:p>
          </p:txBody>
        </p:sp>
        <p:sp>
          <p:nvSpPr>
            <p:cNvPr id="15" name="Title 1">
              <a:extLst>
                <a:ext uri="{FF2B5EF4-FFF2-40B4-BE49-F238E27FC236}">
                  <a16:creationId xmlns:a16="http://schemas.microsoft.com/office/drawing/2014/main" id="{DAACE146-C163-CC11-BB59-353B5154320F}"/>
                </a:ext>
              </a:extLst>
            </p:cNvPr>
            <p:cNvSpPr txBox="1">
              <a:spLocks/>
            </p:cNvSpPr>
            <p:nvPr/>
          </p:nvSpPr>
          <p:spPr>
            <a:xfrm rot="593445">
              <a:off x="10256139" y="1224133"/>
              <a:ext cx="1536192" cy="1194971"/>
            </a:xfrm>
            <a:prstGeom prst="rect">
              <a:avLst/>
            </a:prstGeom>
          </p:spPr>
          <p:txBody>
            <a:bodyPr vert="horz" wrap="none" lIns="0" tIns="0" rIns="0" bIns="0" rtlCol="0" anchor="b">
              <a:noAutofit/>
            </a:bodyPr>
            <a:lstStyle>
              <a:lvl1pPr algn="l" defTabSz="914377" rtl="0" eaLnBrk="1" latinLnBrk="0" hangingPunct="1">
                <a:lnSpc>
                  <a:spcPct val="90000"/>
                </a:lnSpc>
                <a:spcBef>
                  <a:spcPct val="0"/>
                </a:spcBef>
                <a:buNone/>
                <a:defRPr sz="4800" b="1" kern="1200">
                  <a:solidFill>
                    <a:schemeClr val="tx1"/>
                  </a:solidFill>
                  <a:latin typeface="+mn-lt"/>
                  <a:ea typeface="Roboto" panose="02000000000000000000" pitchFamily="2" charset="0"/>
                  <a:cs typeface="Roboto" panose="02000000000000000000" pitchFamily="2" charset="0"/>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GB" sz="8000" u="none" strike="noStrike" kern="1200" cap="none" spc="0" normalizeH="0" baseline="0" noProof="0">
                  <a:ln>
                    <a:noFill/>
                  </a:ln>
                  <a:solidFill>
                    <a:schemeClr val="accent5">
                      <a:alpha val="10361"/>
                    </a:schemeClr>
                  </a:solidFill>
                  <a:effectLst/>
                  <a:uLnTx/>
                  <a:uFillTx/>
                  <a:latin typeface="Helvetica" pitchFamily="2" charset="0"/>
                </a:rPr>
                <a:t>?</a:t>
              </a:r>
            </a:p>
          </p:txBody>
        </p:sp>
      </p:grpSp>
    </p:spTree>
    <p:extLst>
      <p:ext uri="{BB962C8B-B14F-4D97-AF65-F5344CB8AC3E}">
        <p14:creationId xmlns:p14="http://schemas.microsoft.com/office/powerpoint/2010/main" val="35832923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4DD4B5-87D4-101D-53D9-8A21A6D4843C}"/>
              </a:ext>
            </a:extLst>
          </p:cNvPr>
          <p:cNvSpPr/>
          <p:nvPr/>
        </p:nvSpPr>
        <p:spPr>
          <a:xfrm>
            <a:off x="818427" y="1656855"/>
            <a:ext cx="8959557" cy="4384110"/>
          </a:xfrm>
          <a:prstGeom prst="rect">
            <a:avLst/>
          </a:prstGeom>
          <a:solidFill>
            <a:schemeClr val="accent5">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1568CB7E-C4AD-7E31-8326-51CE6CA12A01}"/>
              </a:ext>
            </a:extLst>
          </p:cNvPr>
          <p:cNvSpPr txBox="1">
            <a:spLocks/>
          </p:cNvSpPr>
          <p:nvPr/>
        </p:nvSpPr>
        <p:spPr>
          <a:xfrm>
            <a:off x="803275" y="477403"/>
            <a:ext cx="6374765" cy="864079"/>
          </a:xfrm>
          <a:prstGeom prst="rect">
            <a:avLst/>
          </a:prstGeom>
        </p:spPr>
        <p:txBody>
          <a:bodyPr vert="horz" wrap="none" lIns="0" tIns="0" rIns="0" bIns="0" rtlCol="0" anchor="b">
            <a:noAutofit/>
          </a:bodyPr>
          <a:lstStyle>
            <a:lvl1pPr algn="l" defTabSz="914377" rtl="0" eaLnBrk="1" latinLnBrk="0" hangingPunct="1">
              <a:lnSpc>
                <a:spcPct val="90000"/>
              </a:lnSpc>
              <a:spcBef>
                <a:spcPct val="0"/>
              </a:spcBef>
              <a:buNone/>
              <a:defRPr sz="4800" b="1" kern="1200">
                <a:solidFill>
                  <a:schemeClr val="tx1"/>
                </a:solidFill>
                <a:latin typeface="+mn-lt"/>
                <a:ea typeface="Roboto" panose="02000000000000000000" pitchFamily="2" charset="0"/>
                <a:cs typeface="Roboto" panose="02000000000000000000" pitchFamily="2"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6000" u="none" strike="noStrike" kern="1200" cap="none" spc="0" normalizeH="0" baseline="0" noProof="0">
                <a:ln>
                  <a:noFill/>
                </a:ln>
                <a:solidFill>
                  <a:schemeClr val="accent5"/>
                </a:solidFill>
                <a:effectLst/>
                <a:uLnTx/>
                <a:uFillTx/>
                <a:latin typeface="Apricus Black" pitchFamily="2" charset="0"/>
              </a:rPr>
              <a:t>Research what to pick</a:t>
            </a:r>
          </a:p>
        </p:txBody>
      </p:sp>
      <p:sp>
        <p:nvSpPr>
          <p:cNvPr id="13" name="TextBox 12">
            <a:extLst>
              <a:ext uri="{FF2B5EF4-FFF2-40B4-BE49-F238E27FC236}">
                <a16:creationId xmlns:a16="http://schemas.microsoft.com/office/drawing/2014/main" id="{6B062CF8-05C8-E841-24F4-281E3D06E1B5}"/>
              </a:ext>
            </a:extLst>
          </p:cNvPr>
          <p:cNvSpPr txBox="1"/>
          <p:nvPr/>
        </p:nvSpPr>
        <p:spPr>
          <a:xfrm>
            <a:off x="1275584" y="2004918"/>
            <a:ext cx="7112423" cy="3687984"/>
          </a:xfrm>
          <a:prstGeom prst="rect">
            <a:avLst/>
          </a:prstGeom>
          <a:ln>
            <a:noFill/>
          </a:ln>
        </p:spPr>
        <p:txBody>
          <a:bodyPr vert="horz" lIns="0" tIns="0" rIns="0" bIns="0" rtlCol="0" anchor="t">
            <a:noAutofit/>
          </a:bodyPr>
          <a:lstStyle/>
          <a:p>
            <a:pPr marL="285750" indent="-285750">
              <a:spcAft>
                <a:spcPts val="1000"/>
              </a:spcAft>
              <a:buClr>
                <a:schemeClr val="accent2"/>
              </a:buClr>
              <a:buFont typeface="Arial" panose="020B0604020202020204" pitchFamily="34" charset="0"/>
              <a:buChar char="•"/>
            </a:pPr>
            <a:r>
              <a:rPr lang="en-US" sz="1600" b="1" dirty="0">
                <a:latin typeface="Roboto"/>
                <a:ea typeface="Roboto"/>
                <a:cs typeface="Roboto"/>
              </a:rPr>
              <a:t>Read university or college course information on UCAS</a:t>
            </a:r>
          </a:p>
          <a:p>
            <a:pPr marL="285750" indent="-285750">
              <a:spcAft>
                <a:spcPts val="1000"/>
              </a:spcAft>
              <a:buClr>
                <a:schemeClr val="accent2"/>
              </a:buClr>
              <a:buFont typeface="Arial" panose="020B0604020202020204" pitchFamily="34" charset="0"/>
              <a:buChar char="•"/>
            </a:pPr>
            <a:r>
              <a:rPr lang="en-US" sz="1600" b="1" dirty="0">
                <a:latin typeface="Roboto"/>
                <a:ea typeface="Roboto"/>
                <a:cs typeface="Roboto"/>
              </a:rPr>
              <a:t>Read the course content information on </a:t>
            </a:r>
            <a:r>
              <a:rPr lang="en-US" sz="1600" b="1" dirty="0" err="1">
                <a:latin typeface="Roboto"/>
                <a:ea typeface="Roboto"/>
                <a:cs typeface="Roboto"/>
              </a:rPr>
              <a:t>uni</a:t>
            </a:r>
            <a:r>
              <a:rPr lang="en-US" sz="1600" b="1" dirty="0">
                <a:latin typeface="Roboto"/>
                <a:ea typeface="Roboto"/>
                <a:cs typeface="Roboto"/>
              </a:rPr>
              <a:t> or college website </a:t>
            </a:r>
          </a:p>
          <a:p>
            <a:pPr marL="285750" indent="-285750">
              <a:spcAft>
                <a:spcPts val="1000"/>
              </a:spcAft>
              <a:buClr>
                <a:schemeClr val="accent2"/>
              </a:buClr>
              <a:buFont typeface="Arial" panose="020B0604020202020204" pitchFamily="34" charset="0"/>
              <a:buChar char="•"/>
            </a:pPr>
            <a:r>
              <a:rPr lang="en-US" sz="1600" b="1" dirty="0">
                <a:latin typeface="Roboto"/>
                <a:ea typeface="Roboto"/>
                <a:cs typeface="Roboto"/>
              </a:rPr>
              <a:t>Look at how a course might be assessed</a:t>
            </a:r>
          </a:p>
          <a:p>
            <a:pPr marL="285750" indent="-285750">
              <a:spcAft>
                <a:spcPts val="1000"/>
              </a:spcAft>
              <a:buClr>
                <a:schemeClr val="accent2"/>
              </a:buClr>
              <a:buFont typeface="Arial" panose="020B0604020202020204" pitchFamily="34" charset="0"/>
              <a:buChar char="•"/>
            </a:pPr>
            <a:r>
              <a:rPr lang="en-US" sz="1600" b="1" dirty="0">
                <a:latin typeface="Roboto"/>
                <a:ea typeface="Roboto"/>
                <a:cs typeface="Roboto"/>
              </a:rPr>
              <a:t>Chat to a student ambassador on </a:t>
            </a:r>
            <a:r>
              <a:rPr lang="en-US" sz="1600" b="1" dirty="0" err="1">
                <a:latin typeface="Roboto"/>
                <a:ea typeface="Roboto"/>
                <a:cs typeface="Roboto"/>
              </a:rPr>
              <a:t>Unibuddy</a:t>
            </a:r>
            <a:r>
              <a:rPr lang="en-US" sz="1600" b="1" dirty="0">
                <a:latin typeface="Roboto"/>
                <a:ea typeface="Roboto"/>
                <a:cs typeface="Roboto"/>
              </a:rPr>
              <a:t> who already does the course</a:t>
            </a:r>
          </a:p>
          <a:p>
            <a:pPr marL="285750" indent="-285750">
              <a:spcAft>
                <a:spcPts val="1000"/>
              </a:spcAft>
              <a:buClr>
                <a:schemeClr val="accent2"/>
              </a:buClr>
              <a:buFont typeface="Arial" panose="020B0604020202020204" pitchFamily="34" charset="0"/>
              <a:buChar char="•"/>
            </a:pPr>
            <a:r>
              <a:rPr lang="en-US" sz="1600" b="1" dirty="0">
                <a:latin typeface="Roboto"/>
                <a:ea typeface="Roboto"/>
                <a:cs typeface="Roboto"/>
              </a:rPr>
              <a:t>Take a subject spotlight session on UCAS </a:t>
            </a:r>
          </a:p>
          <a:p>
            <a:pPr marL="285750" indent="-285750">
              <a:spcAft>
                <a:spcPts val="1000"/>
              </a:spcAft>
              <a:buClr>
                <a:schemeClr val="accent2"/>
              </a:buClr>
              <a:buFont typeface="Arial" panose="020B0604020202020204" pitchFamily="34" charset="0"/>
              <a:buChar char="•"/>
            </a:pPr>
            <a:r>
              <a:rPr lang="en-US" sz="1600" b="1" dirty="0">
                <a:latin typeface="Roboto"/>
                <a:ea typeface="Roboto"/>
                <a:cs typeface="Roboto"/>
              </a:rPr>
              <a:t>Take a </a:t>
            </a:r>
            <a:r>
              <a:rPr lang="en-US" sz="1600" b="1" dirty="0" err="1">
                <a:latin typeface="Roboto"/>
                <a:ea typeface="Roboto"/>
                <a:cs typeface="Roboto"/>
              </a:rPr>
              <a:t>uni</a:t>
            </a:r>
            <a:r>
              <a:rPr lang="en-US" sz="1600" b="1" dirty="0">
                <a:latin typeface="Roboto"/>
                <a:ea typeface="Roboto"/>
                <a:cs typeface="Roboto"/>
              </a:rPr>
              <a:t> or college subject taster session </a:t>
            </a:r>
          </a:p>
          <a:p>
            <a:pPr marL="285750" indent="-285750">
              <a:spcAft>
                <a:spcPts val="1000"/>
              </a:spcAft>
              <a:buClr>
                <a:schemeClr val="accent2"/>
              </a:buClr>
              <a:buFont typeface="Arial" panose="020B0604020202020204" pitchFamily="34" charset="0"/>
              <a:buChar char="•"/>
            </a:pPr>
            <a:r>
              <a:rPr lang="en-US" sz="1600" b="1" dirty="0">
                <a:latin typeface="Roboto"/>
                <a:ea typeface="Roboto"/>
                <a:cs typeface="Roboto"/>
              </a:rPr>
              <a:t>Ask questions of subject lecturers at an open day </a:t>
            </a:r>
          </a:p>
          <a:p>
            <a:pPr marL="285750" indent="-285750">
              <a:spcAft>
                <a:spcPts val="1000"/>
              </a:spcAft>
              <a:buClr>
                <a:schemeClr val="accent2"/>
              </a:buClr>
              <a:buFont typeface="Arial" panose="020B0604020202020204" pitchFamily="34" charset="0"/>
              <a:buChar char="•"/>
            </a:pPr>
            <a:r>
              <a:rPr lang="en-US" sz="1600" b="1" dirty="0">
                <a:latin typeface="Roboto"/>
                <a:ea typeface="Roboto"/>
                <a:cs typeface="Roboto"/>
              </a:rPr>
              <a:t>Research job adverts of careers you might be interested in the future </a:t>
            </a:r>
          </a:p>
          <a:p>
            <a:pPr marL="285750" indent="-285750">
              <a:spcAft>
                <a:spcPts val="1000"/>
              </a:spcAft>
              <a:buClr>
                <a:schemeClr val="accent2"/>
              </a:buClr>
              <a:buFont typeface="Arial" panose="020B0604020202020204" pitchFamily="34" charset="0"/>
              <a:buChar char="•"/>
            </a:pPr>
            <a:r>
              <a:rPr lang="en-US" sz="1600" b="1" dirty="0">
                <a:latin typeface="Roboto"/>
                <a:ea typeface="Roboto"/>
                <a:cs typeface="Roboto"/>
              </a:rPr>
              <a:t>Take the UCAS careers quiz and look at the skills listed for each result</a:t>
            </a:r>
          </a:p>
          <a:p>
            <a:pPr marL="285750" indent="-285750">
              <a:spcAft>
                <a:spcPts val="1000"/>
              </a:spcAft>
              <a:buClr>
                <a:schemeClr val="accent2"/>
              </a:buClr>
              <a:buFont typeface="Arial" panose="020B0604020202020204" pitchFamily="34" charset="0"/>
              <a:buChar char="•"/>
            </a:pPr>
            <a:r>
              <a:rPr lang="en-US" sz="1600" b="1" dirty="0">
                <a:latin typeface="Roboto"/>
                <a:ea typeface="Roboto"/>
                <a:cs typeface="Roboto"/>
              </a:rPr>
              <a:t>Interview someone already in a career you're interested in</a:t>
            </a:r>
          </a:p>
        </p:txBody>
      </p:sp>
      <p:pic>
        <p:nvPicPr>
          <p:cNvPr id="16" name="Graphic 15">
            <a:extLst>
              <a:ext uri="{FF2B5EF4-FFF2-40B4-BE49-F238E27FC236}">
                <a16:creationId xmlns:a16="http://schemas.microsoft.com/office/drawing/2014/main" id="{B4A1ED93-5697-1252-43CB-8F5CE8D7CA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04326" y="-386982"/>
            <a:ext cx="4087674" cy="4087674"/>
          </a:xfrm>
          <a:prstGeom prst="rect">
            <a:avLst/>
          </a:prstGeom>
        </p:spPr>
      </p:pic>
      <p:pic>
        <p:nvPicPr>
          <p:cNvPr id="18" name="Graphic 17">
            <a:extLst>
              <a:ext uri="{FF2B5EF4-FFF2-40B4-BE49-F238E27FC236}">
                <a16:creationId xmlns:a16="http://schemas.microsoft.com/office/drawing/2014/main" id="{C85E6A83-CF5D-5432-78E2-E045D55492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38907" y="2187531"/>
            <a:ext cx="5018532" cy="5018532"/>
          </a:xfrm>
          <a:prstGeom prst="rect">
            <a:avLst/>
          </a:prstGeom>
        </p:spPr>
      </p:pic>
    </p:spTree>
    <p:extLst>
      <p:ext uri="{BB962C8B-B14F-4D97-AF65-F5344CB8AC3E}">
        <p14:creationId xmlns:p14="http://schemas.microsoft.com/office/powerpoint/2010/main" val="33564063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B66994E-5FD7-C488-B051-670A299AB741}"/>
              </a:ext>
            </a:extLst>
          </p:cNvPr>
          <p:cNvSpPr txBox="1">
            <a:spLocks/>
          </p:cNvSpPr>
          <p:nvPr/>
        </p:nvSpPr>
        <p:spPr>
          <a:xfrm>
            <a:off x="803275" y="477403"/>
            <a:ext cx="6374765" cy="864079"/>
          </a:xfrm>
          <a:prstGeom prst="rect">
            <a:avLst/>
          </a:prstGeom>
        </p:spPr>
        <p:txBody>
          <a:bodyPr vert="horz" wrap="none" lIns="0" tIns="0" rIns="0" bIns="0" rtlCol="0" anchor="b">
            <a:noAutofit/>
          </a:bodyPr>
          <a:lstStyle>
            <a:lvl1pPr algn="l" defTabSz="914377" rtl="0" eaLnBrk="1" latinLnBrk="0" hangingPunct="1">
              <a:lnSpc>
                <a:spcPct val="90000"/>
              </a:lnSpc>
              <a:spcBef>
                <a:spcPct val="0"/>
              </a:spcBef>
              <a:buNone/>
              <a:defRPr sz="4800" b="1" kern="1200">
                <a:solidFill>
                  <a:schemeClr val="tx1"/>
                </a:solidFill>
                <a:latin typeface="+mn-lt"/>
                <a:ea typeface="Roboto" panose="02000000000000000000" pitchFamily="2" charset="0"/>
                <a:cs typeface="Roboto" panose="02000000000000000000" pitchFamily="2"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6000" u="none" strike="noStrike" kern="1200" cap="none" spc="0" normalizeH="0" baseline="0" noProof="0">
                <a:ln>
                  <a:noFill/>
                </a:ln>
                <a:solidFill>
                  <a:schemeClr val="accent5"/>
                </a:solidFill>
                <a:effectLst/>
                <a:uLnTx/>
                <a:uFillTx/>
                <a:latin typeface="Apricus Black" pitchFamily="2" charset="0"/>
              </a:rPr>
              <a:t>Remember to </a:t>
            </a:r>
            <a:r>
              <a:rPr kumimoji="0" lang="en-GB" sz="6000" u="none" strike="noStrike" kern="1200" cap="none" spc="0" normalizeH="0" baseline="0" noProof="0">
                <a:ln>
                  <a:noFill/>
                </a:ln>
                <a:solidFill>
                  <a:schemeClr val="accent2"/>
                </a:solidFill>
                <a:effectLst/>
                <a:uLnTx/>
                <a:uFillTx/>
                <a:latin typeface="Apricus Black" pitchFamily="2" charset="0"/>
              </a:rPr>
              <a:t>peel</a:t>
            </a:r>
          </a:p>
        </p:txBody>
      </p:sp>
      <p:sp>
        <p:nvSpPr>
          <p:cNvPr id="12" name="Text Placeholder 3">
            <a:extLst>
              <a:ext uri="{FF2B5EF4-FFF2-40B4-BE49-F238E27FC236}">
                <a16:creationId xmlns:a16="http://schemas.microsoft.com/office/drawing/2014/main" id="{B129461F-AB68-5F20-5319-990F46041583}"/>
              </a:ext>
            </a:extLst>
          </p:cNvPr>
          <p:cNvSpPr txBox="1">
            <a:spLocks/>
          </p:cNvSpPr>
          <p:nvPr/>
        </p:nvSpPr>
        <p:spPr>
          <a:xfrm>
            <a:off x="2542130" y="2228606"/>
            <a:ext cx="4496193" cy="243450"/>
          </a:xfrm>
          <a:prstGeom prst="rect">
            <a:avLst/>
          </a:prstGeom>
        </p:spPr>
        <p:txBody>
          <a:bodyPr lIns="0" tIns="0" rIns="0" bIns="0" anchor="ctr">
            <a:noAutofit/>
          </a:bodyPr>
          <a:lstStyle>
            <a:lvl1pPr marL="228594" indent="-228594" algn="l" defTabSz="914377" rtl="0" eaLnBrk="1" latinLnBrk="0" hangingPunct="1">
              <a:lnSpc>
                <a:spcPct val="100000"/>
              </a:lnSpc>
              <a:spcBef>
                <a:spcPts val="1000"/>
              </a:spcBef>
              <a:buClr>
                <a:schemeClr val="tx1"/>
              </a:buClr>
              <a:buFont typeface="Wingdings" pitchFamily="2" charset="2"/>
              <a:buChar char="§"/>
              <a:defRPr sz="2800" b="0" i="0" kern="1200">
                <a:solidFill>
                  <a:schemeClr val="tx1"/>
                </a:solidFill>
                <a:latin typeface="+mj-lt"/>
                <a:ea typeface="Roboto Light" panose="02000000000000000000" pitchFamily="2" charset="0"/>
                <a:cs typeface="Roboto Light" panose="02000000000000000000" pitchFamily="2" charset="0"/>
              </a:defRPr>
            </a:lvl1pPr>
            <a:lvl2pPr marL="685783" indent="-228594" algn="l" defTabSz="914377" rtl="0" eaLnBrk="1" latinLnBrk="0" hangingPunct="1">
              <a:lnSpc>
                <a:spcPct val="100000"/>
              </a:lnSpc>
              <a:spcBef>
                <a:spcPts val="500"/>
              </a:spcBef>
              <a:buClr>
                <a:schemeClr val="tx1"/>
              </a:buClr>
              <a:buFont typeface="Wingdings" pitchFamily="2" charset="2"/>
              <a:buChar char="§"/>
              <a:defRPr sz="2400" b="0" i="0" kern="1200">
                <a:solidFill>
                  <a:schemeClr val="tx1"/>
                </a:solidFill>
                <a:latin typeface="+mj-lt"/>
                <a:ea typeface="Roboto Light" panose="02000000000000000000" pitchFamily="2" charset="0"/>
                <a:cs typeface="Roboto Light" panose="02000000000000000000" pitchFamily="2" charset="0"/>
              </a:defRPr>
            </a:lvl2pPr>
            <a:lvl3pPr marL="1142971" indent="-228594" algn="l" defTabSz="914377" rtl="0" eaLnBrk="1" latinLnBrk="0" hangingPunct="1">
              <a:lnSpc>
                <a:spcPct val="100000"/>
              </a:lnSpc>
              <a:spcBef>
                <a:spcPts val="500"/>
              </a:spcBef>
              <a:buClr>
                <a:schemeClr val="tx1"/>
              </a:buClr>
              <a:buFont typeface="Wingdings" pitchFamily="2" charset="2"/>
              <a:buChar char="§"/>
              <a:defRPr sz="2000" b="0" i="0" kern="1200">
                <a:solidFill>
                  <a:schemeClr val="tx1"/>
                </a:solidFill>
                <a:latin typeface="+mj-lt"/>
                <a:ea typeface="Roboto Light" panose="02000000000000000000" pitchFamily="2" charset="0"/>
                <a:cs typeface="Roboto Light" panose="02000000000000000000" pitchFamily="2" charset="0"/>
              </a:defRPr>
            </a:lvl3pPr>
            <a:lvl4pPr marL="1600160" indent="-228594" algn="l" defTabSz="914377" rtl="0" eaLnBrk="1" latinLnBrk="0" hangingPunct="1">
              <a:lnSpc>
                <a:spcPct val="100000"/>
              </a:lnSpc>
              <a:spcBef>
                <a:spcPts val="500"/>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4pPr>
            <a:lvl5pPr marL="2057349" indent="-228594" algn="l" defTabSz="914377" rtl="0" eaLnBrk="1" latinLnBrk="0" hangingPunct="1">
              <a:lnSpc>
                <a:spcPct val="100000"/>
              </a:lnSpc>
              <a:spcBef>
                <a:spcPts val="500"/>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5pPr>
            <a:lvl6pPr marL="2514537" indent="-228594" algn="l" defTabSz="914377"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6pPr>
            <a:lvl7pPr marL="2971726" indent="-228594" algn="l" defTabSz="914377"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7pPr>
            <a:lvl8pPr marL="3428914" indent="-228594" algn="l" defTabSz="914377"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8pPr>
            <a:lvl9pPr marL="3886103" indent="-228594" algn="l" defTabSz="914377"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9pPr>
          </a:lstStyle>
          <a:p>
            <a:pPr marL="0" indent="0">
              <a:spcAft>
                <a:spcPts val="1000"/>
              </a:spcAft>
              <a:buNone/>
            </a:pPr>
            <a:r>
              <a:rPr lang="en-GB" b="1">
                <a:latin typeface="Apricus Black" pitchFamily="2" charset="0"/>
                <a:ea typeface="Roboto" panose="02000000000000000000" pitchFamily="2" charset="0"/>
                <a:cs typeface="Roboto" panose="02000000000000000000" pitchFamily="2" charset="0"/>
              </a:rPr>
              <a:t>Make your point</a:t>
            </a:r>
          </a:p>
        </p:txBody>
      </p:sp>
      <p:sp>
        <p:nvSpPr>
          <p:cNvPr id="14" name="Text Placeholder 3">
            <a:extLst>
              <a:ext uri="{FF2B5EF4-FFF2-40B4-BE49-F238E27FC236}">
                <a16:creationId xmlns:a16="http://schemas.microsoft.com/office/drawing/2014/main" id="{7BC5C706-EAAC-BDD8-C297-A6CA4D01D2D5}"/>
              </a:ext>
            </a:extLst>
          </p:cNvPr>
          <p:cNvSpPr txBox="1">
            <a:spLocks/>
          </p:cNvSpPr>
          <p:nvPr/>
        </p:nvSpPr>
        <p:spPr>
          <a:xfrm>
            <a:off x="788861" y="2047531"/>
            <a:ext cx="724511" cy="645793"/>
          </a:xfrm>
          <a:prstGeom prst="rect">
            <a:avLst/>
          </a:prstGeom>
        </p:spPr>
        <p:txBody>
          <a:bodyPr lIns="0" tIns="0" rIns="0" bIns="0" anchor="ctr">
            <a:noAutofit/>
          </a:bodyPr>
          <a:lstStyle>
            <a:lvl1pPr marL="228594" indent="-228594" algn="l" defTabSz="914377" rtl="0" eaLnBrk="1" latinLnBrk="0" hangingPunct="1">
              <a:lnSpc>
                <a:spcPct val="100000"/>
              </a:lnSpc>
              <a:spcBef>
                <a:spcPts val="1000"/>
              </a:spcBef>
              <a:buClr>
                <a:schemeClr val="tx1"/>
              </a:buClr>
              <a:buFont typeface="Wingdings" pitchFamily="2" charset="2"/>
              <a:buChar char="§"/>
              <a:defRPr sz="2800" b="0" i="0" kern="1200">
                <a:solidFill>
                  <a:schemeClr val="tx1"/>
                </a:solidFill>
                <a:latin typeface="+mj-lt"/>
                <a:ea typeface="Roboto Light" panose="02000000000000000000" pitchFamily="2" charset="0"/>
                <a:cs typeface="Roboto Light" panose="02000000000000000000" pitchFamily="2" charset="0"/>
              </a:defRPr>
            </a:lvl1pPr>
            <a:lvl2pPr marL="685783" indent="-228594" algn="l" defTabSz="914377" rtl="0" eaLnBrk="1" latinLnBrk="0" hangingPunct="1">
              <a:lnSpc>
                <a:spcPct val="100000"/>
              </a:lnSpc>
              <a:spcBef>
                <a:spcPts val="500"/>
              </a:spcBef>
              <a:buClr>
                <a:schemeClr val="tx1"/>
              </a:buClr>
              <a:buFont typeface="Wingdings" pitchFamily="2" charset="2"/>
              <a:buChar char="§"/>
              <a:defRPr sz="2400" b="0" i="0" kern="1200">
                <a:solidFill>
                  <a:schemeClr val="tx1"/>
                </a:solidFill>
                <a:latin typeface="+mj-lt"/>
                <a:ea typeface="Roboto Light" panose="02000000000000000000" pitchFamily="2" charset="0"/>
                <a:cs typeface="Roboto Light" panose="02000000000000000000" pitchFamily="2" charset="0"/>
              </a:defRPr>
            </a:lvl2pPr>
            <a:lvl3pPr marL="1142971" indent="-228594" algn="l" defTabSz="914377" rtl="0" eaLnBrk="1" latinLnBrk="0" hangingPunct="1">
              <a:lnSpc>
                <a:spcPct val="100000"/>
              </a:lnSpc>
              <a:spcBef>
                <a:spcPts val="500"/>
              </a:spcBef>
              <a:buClr>
                <a:schemeClr val="tx1"/>
              </a:buClr>
              <a:buFont typeface="Wingdings" pitchFamily="2" charset="2"/>
              <a:buChar char="§"/>
              <a:defRPr sz="2000" b="0" i="0" kern="1200">
                <a:solidFill>
                  <a:schemeClr val="tx1"/>
                </a:solidFill>
                <a:latin typeface="+mj-lt"/>
                <a:ea typeface="Roboto Light" panose="02000000000000000000" pitchFamily="2" charset="0"/>
                <a:cs typeface="Roboto Light" panose="02000000000000000000" pitchFamily="2" charset="0"/>
              </a:defRPr>
            </a:lvl3pPr>
            <a:lvl4pPr marL="1600160" indent="-228594" algn="l" defTabSz="914377" rtl="0" eaLnBrk="1" latinLnBrk="0" hangingPunct="1">
              <a:lnSpc>
                <a:spcPct val="100000"/>
              </a:lnSpc>
              <a:spcBef>
                <a:spcPts val="500"/>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4pPr>
            <a:lvl5pPr marL="2057349" indent="-228594" algn="l" defTabSz="914377" rtl="0" eaLnBrk="1" latinLnBrk="0" hangingPunct="1">
              <a:lnSpc>
                <a:spcPct val="100000"/>
              </a:lnSpc>
              <a:spcBef>
                <a:spcPts val="500"/>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5pPr>
            <a:lvl6pPr marL="2514537" indent="-228594" algn="l" defTabSz="914377"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6pPr>
            <a:lvl7pPr marL="2971726" indent="-228594" algn="l" defTabSz="914377"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7pPr>
            <a:lvl8pPr marL="3428914" indent="-228594" algn="l" defTabSz="914377"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8pPr>
            <a:lvl9pPr marL="3886103" indent="-228594" algn="l" defTabSz="914377"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9pPr>
          </a:lstStyle>
          <a:p>
            <a:pPr marL="0" indent="0">
              <a:spcAft>
                <a:spcPts val="1000"/>
              </a:spcAft>
              <a:buNone/>
            </a:pPr>
            <a:r>
              <a:rPr lang="en-GB" b="1">
                <a:solidFill>
                  <a:schemeClr val="accent2"/>
                </a:solidFill>
                <a:latin typeface="Apricus Black" pitchFamily="2" charset="0"/>
                <a:ea typeface="Roboto" panose="02000000000000000000" pitchFamily="2" charset="0"/>
                <a:cs typeface="Roboto" panose="02000000000000000000" pitchFamily="2" charset="0"/>
              </a:rPr>
              <a:t>P</a:t>
            </a:r>
            <a:r>
              <a:rPr lang="en-GB" b="1">
                <a:solidFill>
                  <a:schemeClr val="accent5"/>
                </a:solidFill>
                <a:latin typeface="Apricus Black" pitchFamily="2" charset="0"/>
                <a:ea typeface="Roboto" panose="02000000000000000000" pitchFamily="2" charset="0"/>
                <a:cs typeface="Roboto" panose="02000000000000000000" pitchFamily="2" charset="0"/>
              </a:rPr>
              <a:t>oint</a:t>
            </a:r>
          </a:p>
        </p:txBody>
      </p:sp>
      <p:sp>
        <p:nvSpPr>
          <p:cNvPr id="17" name="Text Placeholder 3">
            <a:extLst>
              <a:ext uri="{FF2B5EF4-FFF2-40B4-BE49-F238E27FC236}">
                <a16:creationId xmlns:a16="http://schemas.microsoft.com/office/drawing/2014/main" id="{DA604C31-1936-9CC9-B4D6-EF2E6776D035}"/>
              </a:ext>
            </a:extLst>
          </p:cNvPr>
          <p:cNvSpPr txBox="1">
            <a:spLocks/>
          </p:cNvSpPr>
          <p:nvPr/>
        </p:nvSpPr>
        <p:spPr>
          <a:xfrm>
            <a:off x="788860" y="2835947"/>
            <a:ext cx="2391029" cy="645793"/>
          </a:xfrm>
          <a:prstGeom prst="rect">
            <a:avLst/>
          </a:prstGeom>
        </p:spPr>
        <p:txBody>
          <a:bodyPr lIns="0" tIns="0" rIns="0" bIns="0" anchor="ctr">
            <a:noAutofit/>
          </a:bodyPr>
          <a:lstStyle>
            <a:lvl1pPr marL="228594" indent="-228594" algn="l" defTabSz="914377" rtl="0" eaLnBrk="1" latinLnBrk="0" hangingPunct="1">
              <a:lnSpc>
                <a:spcPct val="100000"/>
              </a:lnSpc>
              <a:spcBef>
                <a:spcPts val="1000"/>
              </a:spcBef>
              <a:buClr>
                <a:schemeClr val="tx1"/>
              </a:buClr>
              <a:buFont typeface="Wingdings" pitchFamily="2" charset="2"/>
              <a:buChar char="§"/>
              <a:defRPr sz="2800" b="0" i="0" kern="1200">
                <a:solidFill>
                  <a:schemeClr val="tx1"/>
                </a:solidFill>
                <a:latin typeface="+mj-lt"/>
                <a:ea typeface="Roboto Light" panose="02000000000000000000" pitchFamily="2" charset="0"/>
                <a:cs typeface="Roboto Light" panose="02000000000000000000" pitchFamily="2" charset="0"/>
              </a:defRPr>
            </a:lvl1pPr>
            <a:lvl2pPr marL="685783" indent="-228594" algn="l" defTabSz="914377" rtl="0" eaLnBrk="1" latinLnBrk="0" hangingPunct="1">
              <a:lnSpc>
                <a:spcPct val="100000"/>
              </a:lnSpc>
              <a:spcBef>
                <a:spcPts val="500"/>
              </a:spcBef>
              <a:buClr>
                <a:schemeClr val="tx1"/>
              </a:buClr>
              <a:buFont typeface="Wingdings" pitchFamily="2" charset="2"/>
              <a:buChar char="§"/>
              <a:defRPr sz="2400" b="0" i="0" kern="1200">
                <a:solidFill>
                  <a:schemeClr val="tx1"/>
                </a:solidFill>
                <a:latin typeface="+mj-lt"/>
                <a:ea typeface="Roboto Light" panose="02000000000000000000" pitchFamily="2" charset="0"/>
                <a:cs typeface="Roboto Light" panose="02000000000000000000" pitchFamily="2" charset="0"/>
              </a:defRPr>
            </a:lvl2pPr>
            <a:lvl3pPr marL="1142971" indent="-228594" algn="l" defTabSz="914377" rtl="0" eaLnBrk="1" latinLnBrk="0" hangingPunct="1">
              <a:lnSpc>
                <a:spcPct val="100000"/>
              </a:lnSpc>
              <a:spcBef>
                <a:spcPts val="500"/>
              </a:spcBef>
              <a:buClr>
                <a:schemeClr val="tx1"/>
              </a:buClr>
              <a:buFont typeface="Wingdings" pitchFamily="2" charset="2"/>
              <a:buChar char="§"/>
              <a:defRPr sz="2000" b="0" i="0" kern="1200">
                <a:solidFill>
                  <a:schemeClr val="tx1"/>
                </a:solidFill>
                <a:latin typeface="+mj-lt"/>
                <a:ea typeface="Roboto Light" panose="02000000000000000000" pitchFamily="2" charset="0"/>
                <a:cs typeface="Roboto Light" panose="02000000000000000000" pitchFamily="2" charset="0"/>
              </a:defRPr>
            </a:lvl3pPr>
            <a:lvl4pPr marL="1600160" indent="-228594" algn="l" defTabSz="914377" rtl="0" eaLnBrk="1" latinLnBrk="0" hangingPunct="1">
              <a:lnSpc>
                <a:spcPct val="100000"/>
              </a:lnSpc>
              <a:spcBef>
                <a:spcPts val="500"/>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4pPr>
            <a:lvl5pPr marL="2057349" indent="-228594" algn="l" defTabSz="914377" rtl="0" eaLnBrk="1" latinLnBrk="0" hangingPunct="1">
              <a:lnSpc>
                <a:spcPct val="100000"/>
              </a:lnSpc>
              <a:spcBef>
                <a:spcPts val="500"/>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5pPr>
            <a:lvl6pPr marL="2514537" indent="-228594" algn="l" defTabSz="914377"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6pPr>
            <a:lvl7pPr marL="2971726" indent="-228594" algn="l" defTabSz="914377"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7pPr>
            <a:lvl8pPr marL="3428914" indent="-228594" algn="l" defTabSz="914377"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8pPr>
            <a:lvl9pPr marL="3886103" indent="-228594" algn="l" defTabSz="914377"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9pPr>
          </a:lstStyle>
          <a:p>
            <a:pPr marL="0" indent="0">
              <a:spcAft>
                <a:spcPts val="1000"/>
              </a:spcAft>
              <a:buNone/>
            </a:pPr>
            <a:r>
              <a:rPr lang="en-GB" b="1">
                <a:solidFill>
                  <a:schemeClr val="accent2"/>
                </a:solidFill>
                <a:latin typeface="Apricus Black" pitchFamily="2" charset="0"/>
                <a:ea typeface="Roboto" panose="02000000000000000000" pitchFamily="2" charset="0"/>
                <a:cs typeface="Roboto" panose="02000000000000000000" pitchFamily="2" charset="0"/>
              </a:rPr>
              <a:t>e</a:t>
            </a:r>
            <a:r>
              <a:rPr lang="en-GB" b="1">
                <a:solidFill>
                  <a:schemeClr val="accent5"/>
                </a:solidFill>
                <a:latin typeface="Apricus Black" pitchFamily="2" charset="0"/>
                <a:ea typeface="Roboto" panose="02000000000000000000" pitchFamily="2" charset="0"/>
                <a:cs typeface="Roboto" panose="02000000000000000000" pitchFamily="2" charset="0"/>
              </a:rPr>
              <a:t>vidence</a:t>
            </a:r>
          </a:p>
        </p:txBody>
      </p:sp>
      <p:sp>
        <p:nvSpPr>
          <p:cNvPr id="18" name="Text Placeholder 3">
            <a:extLst>
              <a:ext uri="{FF2B5EF4-FFF2-40B4-BE49-F238E27FC236}">
                <a16:creationId xmlns:a16="http://schemas.microsoft.com/office/drawing/2014/main" id="{3A5AD486-CC53-E8D0-65A9-22E0A795088F}"/>
              </a:ext>
            </a:extLst>
          </p:cNvPr>
          <p:cNvSpPr txBox="1">
            <a:spLocks/>
          </p:cNvSpPr>
          <p:nvPr/>
        </p:nvSpPr>
        <p:spPr>
          <a:xfrm>
            <a:off x="788860" y="3624363"/>
            <a:ext cx="2391029" cy="645793"/>
          </a:xfrm>
          <a:prstGeom prst="rect">
            <a:avLst/>
          </a:prstGeom>
        </p:spPr>
        <p:txBody>
          <a:bodyPr lIns="0" tIns="0" rIns="0" bIns="0" anchor="ctr">
            <a:noAutofit/>
          </a:bodyPr>
          <a:lstStyle>
            <a:lvl1pPr marL="228594" indent="-228594" algn="l" defTabSz="914377" rtl="0" eaLnBrk="1" latinLnBrk="0" hangingPunct="1">
              <a:lnSpc>
                <a:spcPct val="100000"/>
              </a:lnSpc>
              <a:spcBef>
                <a:spcPts val="1000"/>
              </a:spcBef>
              <a:buClr>
                <a:schemeClr val="tx1"/>
              </a:buClr>
              <a:buFont typeface="Wingdings" pitchFamily="2" charset="2"/>
              <a:buChar char="§"/>
              <a:defRPr sz="2800" b="0" i="0" kern="1200">
                <a:solidFill>
                  <a:schemeClr val="tx1"/>
                </a:solidFill>
                <a:latin typeface="+mj-lt"/>
                <a:ea typeface="Roboto Light" panose="02000000000000000000" pitchFamily="2" charset="0"/>
                <a:cs typeface="Roboto Light" panose="02000000000000000000" pitchFamily="2" charset="0"/>
              </a:defRPr>
            </a:lvl1pPr>
            <a:lvl2pPr marL="685783" indent="-228594" algn="l" defTabSz="914377" rtl="0" eaLnBrk="1" latinLnBrk="0" hangingPunct="1">
              <a:lnSpc>
                <a:spcPct val="100000"/>
              </a:lnSpc>
              <a:spcBef>
                <a:spcPts val="500"/>
              </a:spcBef>
              <a:buClr>
                <a:schemeClr val="tx1"/>
              </a:buClr>
              <a:buFont typeface="Wingdings" pitchFamily="2" charset="2"/>
              <a:buChar char="§"/>
              <a:defRPr sz="2400" b="0" i="0" kern="1200">
                <a:solidFill>
                  <a:schemeClr val="tx1"/>
                </a:solidFill>
                <a:latin typeface="+mj-lt"/>
                <a:ea typeface="Roboto Light" panose="02000000000000000000" pitchFamily="2" charset="0"/>
                <a:cs typeface="Roboto Light" panose="02000000000000000000" pitchFamily="2" charset="0"/>
              </a:defRPr>
            </a:lvl2pPr>
            <a:lvl3pPr marL="1142971" indent="-228594" algn="l" defTabSz="914377" rtl="0" eaLnBrk="1" latinLnBrk="0" hangingPunct="1">
              <a:lnSpc>
                <a:spcPct val="100000"/>
              </a:lnSpc>
              <a:spcBef>
                <a:spcPts val="500"/>
              </a:spcBef>
              <a:buClr>
                <a:schemeClr val="tx1"/>
              </a:buClr>
              <a:buFont typeface="Wingdings" pitchFamily="2" charset="2"/>
              <a:buChar char="§"/>
              <a:defRPr sz="2000" b="0" i="0" kern="1200">
                <a:solidFill>
                  <a:schemeClr val="tx1"/>
                </a:solidFill>
                <a:latin typeface="+mj-lt"/>
                <a:ea typeface="Roboto Light" panose="02000000000000000000" pitchFamily="2" charset="0"/>
                <a:cs typeface="Roboto Light" panose="02000000000000000000" pitchFamily="2" charset="0"/>
              </a:defRPr>
            </a:lvl3pPr>
            <a:lvl4pPr marL="1600160" indent="-228594" algn="l" defTabSz="914377" rtl="0" eaLnBrk="1" latinLnBrk="0" hangingPunct="1">
              <a:lnSpc>
                <a:spcPct val="100000"/>
              </a:lnSpc>
              <a:spcBef>
                <a:spcPts val="500"/>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4pPr>
            <a:lvl5pPr marL="2057349" indent="-228594" algn="l" defTabSz="914377" rtl="0" eaLnBrk="1" latinLnBrk="0" hangingPunct="1">
              <a:lnSpc>
                <a:spcPct val="100000"/>
              </a:lnSpc>
              <a:spcBef>
                <a:spcPts val="500"/>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5pPr>
            <a:lvl6pPr marL="2514537" indent="-228594" algn="l" defTabSz="914377"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6pPr>
            <a:lvl7pPr marL="2971726" indent="-228594" algn="l" defTabSz="914377"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7pPr>
            <a:lvl8pPr marL="3428914" indent="-228594" algn="l" defTabSz="914377"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8pPr>
            <a:lvl9pPr marL="3886103" indent="-228594" algn="l" defTabSz="914377"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9pPr>
          </a:lstStyle>
          <a:p>
            <a:pPr marL="0" indent="0">
              <a:spcAft>
                <a:spcPts val="1000"/>
              </a:spcAft>
              <a:buNone/>
            </a:pPr>
            <a:r>
              <a:rPr lang="en-GB" b="1">
                <a:solidFill>
                  <a:schemeClr val="accent2"/>
                </a:solidFill>
                <a:latin typeface="Apricus Black" pitchFamily="2" charset="0"/>
                <a:ea typeface="Roboto" panose="02000000000000000000" pitchFamily="2" charset="0"/>
                <a:cs typeface="Roboto" panose="02000000000000000000" pitchFamily="2" charset="0"/>
              </a:rPr>
              <a:t>e</a:t>
            </a:r>
            <a:r>
              <a:rPr lang="en-GB" b="1">
                <a:solidFill>
                  <a:schemeClr val="accent5"/>
                </a:solidFill>
                <a:latin typeface="Apricus Black" pitchFamily="2" charset="0"/>
                <a:ea typeface="Roboto" panose="02000000000000000000" pitchFamily="2" charset="0"/>
                <a:cs typeface="Roboto" panose="02000000000000000000" pitchFamily="2" charset="0"/>
              </a:rPr>
              <a:t>xplain</a:t>
            </a:r>
          </a:p>
        </p:txBody>
      </p:sp>
      <p:sp>
        <p:nvSpPr>
          <p:cNvPr id="19" name="Text Placeholder 3">
            <a:extLst>
              <a:ext uri="{FF2B5EF4-FFF2-40B4-BE49-F238E27FC236}">
                <a16:creationId xmlns:a16="http://schemas.microsoft.com/office/drawing/2014/main" id="{FFAFFE8B-EA46-36F8-10B7-FB3ECF913F47}"/>
              </a:ext>
            </a:extLst>
          </p:cNvPr>
          <p:cNvSpPr txBox="1">
            <a:spLocks/>
          </p:cNvSpPr>
          <p:nvPr/>
        </p:nvSpPr>
        <p:spPr>
          <a:xfrm>
            <a:off x="788860" y="4412779"/>
            <a:ext cx="2391029" cy="645793"/>
          </a:xfrm>
          <a:prstGeom prst="rect">
            <a:avLst/>
          </a:prstGeom>
        </p:spPr>
        <p:txBody>
          <a:bodyPr lIns="0" tIns="0" rIns="0" bIns="0" anchor="ctr">
            <a:noAutofit/>
          </a:bodyPr>
          <a:lstStyle>
            <a:lvl1pPr marL="228594" indent="-228594" algn="l" defTabSz="914377" rtl="0" eaLnBrk="1" latinLnBrk="0" hangingPunct="1">
              <a:lnSpc>
                <a:spcPct val="100000"/>
              </a:lnSpc>
              <a:spcBef>
                <a:spcPts val="1000"/>
              </a:spcBef>
              <a:buClr>
                <a:schemeClr val="tx1"/>
              </a:buClr>
              <a:buFont typeface="Wingdings" pitchFamily="2" charset="2"/>
              <a:buChar char="§"/>
              <a:defRPr sz="2800" b="0" i="0" kern="1200">
                <a:solidFill>
                  <a:schemeClr val="tx1"/>
                </a:solidFill>
                <a:latin typeface="+mj-lt"/>
                <a:ea typeface="Roboto Light" panose="02000000000000000000" pitchFamily="2" charset="0"/>
                <a:cs typeface="Roboto Light" panose="02000000000000000000" pitchFamily="2" charset="0"/>
              </a:defRPr>
            </a:lvl1pPr>
            <a:lvl2pPr marL="685783" indent="-228594" algn="l" defTabSz="914377" rtl="0" eaLnBrk="1" latinLnBrk="0" hangingPunct="1">
              <a:lnSpc>
                <a:spcPct val="100000"/>
              </a:lnSpc>
              <a:spcBef>
                <a:spcPts val="500"/>
              </a:spcBef>
              <a:buClr>
                <a:schemeClr val="tx1"/>
              </a:buClr>
              <a:buFont typeface="Wingdings" pitchFamily="2" charset="2"/>
              <a:buChar char="§"/>
              <a:defRPr sz="2400" b="0" i="0" kern="1200">
                <a:solidFill>
                  <a:schemeClr val="tx1"/>
                </a:solidFill>
                <a:latin typeface="+mj-lt"/>
                <a:ea typeface="Roboto Light" panose="02000000000000000000" pitchFamily="2" charset="0"/>
                <a:cs typeface="Roboto Light" panose="02000000000000000000" pitchFamily="2" charset="0"/>
              </a:defRPr>
            </a:lvl2pPr>
            <a:lvl3pPr marL="1142971" indent="-228594" algn="l" defTabSz="914377" rtl="0" eaLnBrk="1" latinLnBrk="0" hangingPunct="1">
              <a:lnSpc>
                <a:spcPct val="100000"/>
              </a:lnSpc>
              <a:spcBef>
                <a:spcPts val="500"/>
              </a:spcBef>
              <a:buClr>
                <a:schemeClr val="tx1"/>
              </a:buClr>
              <a:buFont typeface="Wingdings" pitchFamily="2" charset="2"/>
              <a:buChar char="§"/>
              <a:defRPr sz="2000" b="0" i="0" kern="1200">
                <a:solidFill>
                  <a:schemeClr val="tx1"/>
                </a:solidFill>
                <a:latin typeface="+mj-lt"/>
                <a:ea typeface="Roboto Light" panose="02000000000000000000" pitchFamily="2" charset="0"/>
                <a:cs typeface="Roboto Light" panose="02000000000000000000" pitchFamily="2" charset="0"/>
              </a:defRPr>
            </a:lvl3pPr>
            <a:lvl4pPr marL="1600160" indent="-228594" algn="l" defTabSz="914377" rtl="0" eaLnBrk="1" latinLnBrk="0" hangingPunct="1">
              <a:lnSpc>
                <a:spcPct val="100000"/>
              </a:lnSpc>
              <a:spcBef>
                <a:spcPts val="500"/>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4pPr>
            <a:lvl5pPr marL="2057349" indent="-228594" algn="l" defTabSz="914377" rtl="0" eaLnBrk="1" latinLnBrk="0" hangingPunct="1">
              <a:lnSpc>
                <a:spcPct val="100000"/>
              </a:lnSpc>
              <a:spcBef>
                <a:spcPts val="500"/>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5pPr>
            <a:lvl6pPr marL="2514537" indent="-228594" algn="l" defTabSz="914377"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6pPr>
            <a:lvl7pPr marL="2971726" indent="-228594" algn="l" defTabSz="914377"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7pPr>
            <a:lvl8pPr marL="3428914" indent="-228594" algn="l" defTabSz="914377"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8pPr>
            <a:lvl9pPr marL="3886103" indent="-228594" algn="l" defTabSz="914377"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9pPr>
          </a:lstStyle>
          <a:p>
            <a:pPr marL="0" indent="0">
              <a:spcAft>
                <a:spcPts val="1000"/>
              </a:spcAft>
              <a:buNone/>
            </a:pPr>
            <a:r>
              <a:rPr lang="en-GB" b="1">
                <a:solidFill>
                  <a:schemeClr val="accent2"/>
                </a:solidFill>
                <a:latin typeface="Apricus Black" pitchFamily="2" charset="0"/>
                <a:ea typeface="Roboto" panose="02000000000000000000" pitchFamily="2" charset="0"/>
                <a:cs typeface="Roboto" panose="02000000000000000000" pitchFamily="2" charset="0"/>
              </a:rPr>
              <a:t>L</a:t>
            </a:r>
            <a:r>
              <a:rPr lang="en-GB" b="1">
                <a:solidFill>
                  <a:schemeClr val="accent5"/>
                </a:solidFill>
                <a:latin typeface="Apricus Black" pitchFamily="2" charset="0"/>
                <a:ea typeface="Roboto" panose="02000000000000000000" pitchFamily="2" charset="0"/>
                <a:cs typeface="Roboto" panose="02000000000000000000" pitchFamily="2" charset="0"/>
              </a:rPr>
              <a:t>ink</a:t>
            </a:r>
          </a:p>
        </p:txBody>
      </p:sp>
      <p:cxnSp>
        <p:nvCxnSpPr>
          <p:cNvPr id="26" name="Straight Connector 25">
            <a:extLst>
              <a:ext uri="{FF2B5EF4-FFF2-40B4-BE49-F238E27FC236}">
                <a16:creationId xmlns:a16="http://schemas.microsoft.com/office/drawing/2014/main" id="{18CE279E-DFC3-848F-777C-956814C36200}"/>
              </a:ext>
            </a:extLst>
          </p:cNvPr>
          <p:cNvCxnSpPr>
            <a:cxnSpLocks/>
          </p:cNvCxnSpPr>
          <p:nvPr/>
        </p:nvCxnSpPr>
        <p:spPr>
          <a:xfrm flipV="1">
            <a:off x="1558241" y="2399255"/>
            <a:ext cx="795129" cy="8519"/>
          </a:xfrm>
          <a:prstGeom prst="line">
            <a:avLst/>
          </a:prstGeom>
          <a:ln w="19050" cap="rnd">
            <a:solidFill>
              <a:schemeClr val="tx1">
                <a:alpha val="50000"/>
              </a:schemeClr>
            </a:solidFill>
            <a:prstDash val="sysDot"/>
            <a:miter lim="800000"/>
            <a:headEnd type="none"/>
            <a:tailEnd type="none"/>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11A73950-F5B0-EC8C-DAD8-CCBD17C7B0D0}"/>
              </a:ext>
            </a:extLst>
          </p:cNvPr>
          <p:cNvCxnSpPr>
            <a:cxnSpLocks/>
          </p:cNvCxnSpPr>
          <p:nvPr/>
        </p:nvCxnSpPr>
        <p:spPr>
          <a:xfrm flipV="1">
            <a:off x="2006921" y="3189830"/>
            <a:ext cx="346449" cy="4892"/>
          </a:xfrm>
          <a:prstGeom prst="line">
            <a:avLst/>
          </a:prstGeom>
          <a:ln w="19050" cap="rnd">
            <a:solidFill>
              <a:schemeClr val="tx1">
                <a:alpha val="50000"/>
              </a:schemeClr>
            </a:solidFill>
            <a:prstDash val="sysDot"/>
            <a:miter lim="800000"/>
            <a:headEnd type="none"/>
            <a:tailEnd type="none"/>
          </a:ln>
        </p:spPr>
        <p:style>
          <a:lnRef idx="2">
            <a:schemeClr val="accent1"/>
          </a:lnRef>
          <a:fillRef idx="0">
            <a:schemeClr val="accent1"/>
          </a:fillRef>
          <a:effectRef idx="1">
            <a:schemeClr val="accent1"/>
          </a:effectRef>
          <a:fontRef idx="minor">
            <a:schemeClr val="tx1"/>
          </a:fontRef>
        </p:style>
      </p:cxnSp>
      <p:sp>
        <p:nvSpPr>
          <p:cNvPr id="29" name="Text Placeholder 3">
            <a:extLst>
              <a:ext uri="{FF2B5EF4-FFF2-40B4-BE49-F238E27FC236}">
                <a16:creationId xmlns:a16="http://schemas.microsoft.com/office/drawing/2014/main" id="{3EFEB49A-BA9A-DDB1-ED08-B89EB39F48B1}"/>
              </a:ext>
            </a:extLst>
          </p:cNvPr>
          <p:cNvSpPr txBox="1">
            <a:spLocks/>
          </p:cNvSpPr>
          <p:nvPr/>
        </p:nvSpPr>
        <p:spPr>
          <a:xfrm>
            <a:off x="2542130" y="3003109"/>
            <a:ext cx="5473612" cy="243450"/>
          </a:xfrm>
          <a:prstGeom prst="rect">
            <a:avLst/>
          </a:prstGeom>
        </p:spPr>
        <p:txBody>
          <a:bodyPr lIns="0" tIns="0" rIns="0" bIns="0" anchor="ctr">
            <a:noAutofit/>
          </a:bodyPr>
          <a:lstStyle>
            <a:lvl1pPr marL="228594" indent="-228594" algn="l" defTabSz="914377" rtl="0" eaLnBrk="1" latinLnBrk="0" hangingPunct="1">
              <a:lnSpc>
                <a:spcPct val="100000"/>
              </a:lnSpc>
              <a:spcBef>
                <a:spcPts val="1000"/>
              </a:spcBef>
              <a:buClr>
                <a:schemeClr val="tx1"/>
              </a:buClr>
              <a:buFont typeface="Wingdings" pitchFamily="2" charset="2"/>
              <a:buChar char="§"/>
              <a:defRPr sz="2800" b="0" i="0" kern="1200">
                <a:solidFill>
                  <a:schemeClr val="tx1"/>
                </a:solidFill>
                <a:latin typeface="+mj-lt"/>
                <a:ea typeface="Roboto Light" panose="02000000000000000000" pitchFamily="2" charset="0"/>
                <a:cs typeface="Roboto Light" panose="02000000000000000000" pitchFamily="2" charset="0"/>
              </a:defRPr>
            </a:lvl1pPr>
            <a:lvl2pPr marL="685783" indent="-228594" algn="l" defTabSz="914377" rtl="0" eaLnBrk="1" latinLnBrk="0" hangingPunct="1">
              <a:lnSpc>
                <a:spcPct val="100000"/>
              </a:lnSpc>
              <a:spcBef>
                <a:spcPts val="500"/>
              </a:spcBef>
              <a:buClr>
                <a:schemeClr val="tx1"/>
              </a:buClr>
              <a:buFont typeface="Wingdings" pitchFamily="2" charset="2"/>
              <a:buChar char="§"/>
              <a:defRPr sz="2400" b="0" i="0" kern="1200">
                <a:solidFill>
                  <a:schemeClr val="tx1"/>
                </a:solidFill>
                <a:latin typeface="+mj-lt"/>
                <a:ea typeface="Roboto Light" panose="02000000000000000000" pitchFamily="2" charset="0"/>
                <a:cs typeface="Roboto Light" panose="02000000000000000000" pitchFamily="2" charset="0"/>
              </a:defRPr>
            </a:lvl2pPr>
            <a:lvl3pPr marL="1142971" indent="-228594" algn="l" defTabSz="914377" rtl="0" eaLnBrk="1" latinLnBrk="0" hangingPunct="1">
              <a:lnSpc>
                <a:spcPct val="100000"/>
              </a:lnSpc>
              <a:spcBef>
                <a:spcPts val="500"/>
              </a:spcBef>
              <a:buClr>
                <a:schemeClr val="tx1"/>
              </a:buClr>
              <a:buFont typeface="Wingdings" pitchFamily="2" charset="2"/>
              <a:buChar char="§"/>
              <a:defRPr sz="2000" b="0" i="0" kern="1200">
                <a:solidFill>
                  <a:schemeClr val="tx1"/>
                </a:solidFill>
                <a:latin typeface="+mj-lt"/>
                <a:ea typeface="Roboto Light" panose="02000000000000000000" pitchFamily="2" charset="0"/>
                <a:cs typeface="Roboto Light" panose="02000000000000000000" pitchFamily="2" charset="0"/>
              </a:defRPr>
            </a:lvl3pPr>
            <a:lvl4pPr marL="1600160" indent="-228594" algn="l" defTabSz="914377" rtl="0" eaLnBrk="1" latinLnBrk="0" hangingPunct="1">
              <a:lnSpc>
                <a:spcPct val="100000"/>
              </a:lnSpc>
              <a:spcBef>
                <a:spcPts val="500"/>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4pPr>
            <a:lvl5pPr marL="2057349" indent="-228594" algn="l" defTabSz="914377" rtl="0" eaLnBrk="1" latinLnBrk="0" hangingPunct="1">
              <a:lnSpc>
                <a:spcPct val="100000"/>
              </a:lnSpc>
              <a:spcBef>
                <a:spcPts val="500"/>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5pPr>
            <a:lvl6pPr marL="2514537" indent="-228594" algn="l" defTabSz="914377"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6pPr>
            <a:lvl7pPr marL="2971726" indent="-228594" algn="l" defTabSz="914377"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7pPr>
            <a:lvl8pPr marL="3428914" indent="-228594" algn="l" defTabSz="914377"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8pPr>
            <a:lvl9pPr marL="3886103" indent="-228594" algn="l" defTabSz="914377"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9pPr>
          </a:lstStyle>
          <a:p>
            <a:pPr marL="0" indent="0">
              <a:spcAft>
                <a:spcPts val="1000"/>
              </a:spcAft>
              <a:buNone/>
            </a:pPr>
            <a:r>
              <a:rPr lang="en-GB" b="1">
                <a:latin typeface="Apricus Black" pitchFamily="2" charset="0"/>
                <a:ea typeface="Roboto" panose="02000000000000000000" pitchFamily="2" charset="0"/>
                <a:cs typeface="Roboto" panose="02000000000000000000" pitchFamily="2" charset="0"/>
              </a:rPr>
              <a:t>Back it up with Evidence and examples</a:t>
            </a:r>
          </a:p>
        </p:txBody>
      </p:sp>
      <p:cxnSp>
        <p:nvCxnSpPr>
          <p:cNvPr id="32" name="Straight Connector 31">
            <a:extLst>
              <a:ext uri="{FF2B5EF4-FFF2-40B4-BE49-F238E27FC236}">
                <a16:creationId xmlns:a16="http://schemas.microsoft.com/office/drawing/2014/main" id="{0946F29C-AFFE-82AE-3633-EA4F2AF9C221}"/>
              </a:ext>
            </a:extLst>
          </p:cNvPr>
          <p:cNvCxnSpPr>
            <a:cxnSpLocks/>
          </p:cNvCxnSpPr>
          <p:nvPr/>
        </p:nvCxnSpPr>
        <p:spPr>
          <a:xfrm flipV="1">
            <a:off x="1867211" y="3977914"/>
            <a:ext cx="486159" cy="4892"/>
          </a:xfrm>
          <a:prstGeom prst="line">
            <a:avLst/>
          </a:prstGeom>
          <a:ln w="19050" cap="rnd">
            <a:solidFill>
              <a:schemeClr val="tx1">
                <a:alpha val="50000"/>
              </a:schemeClr>
            </a:solidFill>
            <a:prstDash val="sysDot"/>
            <a:miter lim="800000"/>
            <a:headEnd type="none"/>
            <a:tailEnd type="none"/>
          </a:ln>
        </p:spPr>
        <p:style>
          <a:lnRef idx="2">
            <a:schemeClr val="accent1"/>
          </a:lnRef>
          <a:fillRef idx="0">
            <a:schemeClr val="accent1"/>
          </a:fillRef>
          <a:effectRef idx="1">
            <a:schemeClr val="accent1"/>
          </a:effectRef>
          <a:fontRef idx="minor">
            <a:schemeClr val="tx1"/>
          </a:fontRef>
        </p:style>
      </p:cxnSp>
      <p:sp>
        <p:nvSpPr>
          <p:cNvPr id="34" name="Text Placeholder 3">
            <a:extLst>
              <a:ext uri="{FF2B5EF4-FFF2-40B4-BE49-F238E27FC236}">
                <a16:creationId xmlns:a16="http://schemas.microsoft.com/office/drawing/2014/main" id="{05C4BA3A-0834-7BA4-D5D3-AD674332B80B}"/>
              </a:ext>
            </a:extLst>
          </p:cNvPr>
          <p:cNvSpPr txBox="1">
            <a:spLocks/>
          </p:cNvSpPr>
          <p:nvPr/>
        </p:nvSpPr>
        <p:spPr>
          <a:xfrm>
            <a:off x="2542130" y="3777612"/>
            <a:ext cx="6072828" cy="305284"/>
          </a:xfrm>
          <a:prstGeom prst="rect">
            <a:avLst/>
          </a:prstGeom>
        </p:spPr>
        <p:txBody>
          <a:bodyPr lIns="0" tIns="0" rIns="0" bIns="0" anchor="ctr">
            <a:noAutofit/>
          </a:bodyPr>
          <a:lstStyle>
            <a:lvl1pPr marL="228594" indent="-228594" algn="l" defTabSz="914377" rtl="0" eaLnBrk="1" latinLnBrk="0" hangingPunct="1">
              <a:lnSpc>
                <a:spcPct val="100000"/>
              </a:lnSpc>
              <a:spcBef>
                <a:spcPts val="1000"/>
              </a:spcBef>
              <a:buClr>
                <a:schemeClr val="tx1"/>
              </a:buClr>
              <a:buFont typeface="Wingdings" pitchFamily="2" charset="2"/>
              <a:buChar char="§"/>
              <a:defRPr sz="2800" b="0" i="0" kern="1200">
                <a:solidFill>
                  <a:schemeClr val="tx1"/>
                </a:solidFill>
                <a:latin typeface="+mj-lt"/>
                <a:ea typeface="Roboto Light" panose="02000000000000000000" pitchFamily="2" charset="0"/>
                <a:cs typeface="Roboto Light" panose="02000000000000000000" pitchFamily="2" charset="0"/>
              </a:defRPr>
            </a:lvl1pPr>
            <a:lvl2pPr marL="685783" indent="-228594" algn="l" defTabSz="914377" rtl="0" eaLnBrk="1" latinLnBrk="0" hangingPunct="1">
              <a:lnSpc>
                <a:spcPct val="100000"/>
              </a:lnSpc>
              <a:spcBef>
                <a:spcPts val="500"/>
              </a:spcBef>
              <a:buClr>
                <a:schemeClr val="tx1"/>
              </a:buClr>
              <a:buFont typeface="Wingdings" pitchFamily="2" charset="2"/>
              <a:buChar char="§"/>
              <a:defRPr sz="2400" b="0" i="0" kern="1200">
                <a:solidFill>
                  <a:schemeClr val="tx1"/>
                </a:solidFill>
                <a:latin typeface="+mj-lt"/>
                <a:ea typeface="Roboto Light" panose="02000000000000000000" pitchFamily="2" charset="0"/>
                <a:cs typeface="Roboto Light" panose="02000000000000000000" pitchFamily="2" charset="0"/>
              </a:defRPr>
            </a:lvl2pPr>
            <a:lvl3pPr marL="1142971" indent="-228594" algn="l" defTabSz="914377" rtl="0" eaLnBrk="1" latinLnBrk="0" hangingPunct="1">
              <a:lnSpc>
                <a:spcPct val="100000"/>
              </a:lnSpc>
              <a:spcBef>
                <a:spcPts val="500"/>
              </a:spcBef>
              <a:buClr>
                <a:schemeClr val="tx1"/>
              </a:buClr>
              <a:buFont typeface="Wingdings" pitchFamily="2" charset="2"/>
              <a:buChar char="§"/>
              <a:defRPr sz="2000" b="0" i="0" kern="1200">
                <a:solidFill>
                  <a:schemeClr val="tx1"/>
                </a:solidFill>
                <a:latin typeface="+mj-lt"/>
                <a:ea typeface="Roboto Light" panose="02000000000000000000" pitchFamily="2" charset="0"/>
                <a:cs typeface="Roboto Light" panose="02000000000000000000" pitchFamily="2" charset="0"/>
              </a:defRPr>
            </a:lvl3pPr>
            <a:lvl4pPr marL="1600160" indent="-228594" algn="l" defTabSz="914377" rtl="0" eaLnBrk="1" latinLnBrk="0" hangingPunct="1">
              <a:lnSpc>
                <a:spcPct val="100000"/>
              </a:lnSpc>
              <a:spcBef>
                <a:spcPts val="500"/>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4pPr>
            <a:lvl5pPr marL="2057349" indent="-228594" algn="l" defTabSz="914377" rtl="0" eaLnBrk="1" latinLnBrk="0" hangingPunct="1">
              <a:lnSpc>
                <a:spcPct val="100000"/>
              </a:lnSpc>
              <a:spcBef>
                <a:spcPts val="500"/>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5pPr>
            <a:lvl6pPr marL="2514537" indent="-228594" algn="l" defTabSz="914377"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6pPr>
            <a:lvl7pPr marL="2971726" indent="-228594" algn="l" defTabSz="914377"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7pPr>
            <a:lvl8pPr marL="3428914" indent="-228594" algn="l" defTabSz="914377"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8pPr>
            <a:lvl9pPr marL="3886103" indent="-228594" algn="l" defTabSz="914377"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9pPr>
          </a:lstStyle>
          <a:p>
            <a:pPr marL="0" indent="0">
              <a:spcAft>
                <a:spcPts val="1000"/>
              </a:spcAft>
              <a:buNone/>
            </a:pPr>
            <a:r>
              <a:rPr lang="en-GB" b="1">
                <a:latin typeface="Apricus Black" pitchFamily="2" charset="0"/>
                <a:ea typeface="Roboto" panose="02000000000000000000" pitchFamily="2" charset="0"/>
                <a:cs typeface="Roboto" panose="02000000000000000000" pitchFamily="2" charset="0"/>
              </a:rPr>
              <a:t>Explain how the evidence supports your point </a:t>
            </a:r>
          </a:p>
        </p:txBody>
      </p:sp>
      <p:cxnSp>
        <p:nvCxnSpPr>
          <p:cNvPr id="36" name="Straight Connector 35">
            <a:extLst>
              <a:ext uri="{FF2B5EF4-FFF2-40B4-BE49-F238E27FC236}">
                <a16:creationId xmlns:a16="http://schemas.microsoft.com/office/drawing/2014/main" id="{2F9059A9-14E9-94BE-420A-E9D83E3523F3}"/>
              </a:ext>
            </a:extLst>
          </p:cNvPr>
          <p:cNvCxnSpPr>
            <a:cxnSpLocks/>
          </p:cNvCxnSpPr>
          <p:nvPr/>
        </p:nvCxnSpPr>
        <p:spPr>
          <a:xfrm flipV="1">
            <a:off x="1388444" y="4762893"/>
            <a:ext cx="964926" cy="11694"/>
          </a:xfrm>
          <a:prstGeom prst="line">
            <a:avLst/>
          </a:prstGeom>
          <a:ln w="19050" cap="rnd">
            <a:solidFill>
              <a:schemeClr val="tx1">
                <a:alpha val="50000"/>
              </a:schemeClr>
            </a:solidFill>
            <a:prstDash val="sysDot"/>
            <a:miter lim="800000"/>
            <a:headEnd type="none"/>
            <a:tailEnd type="none"/>
          </a:ln>
        </p:spPr>
        <p:style>
          <a:lnRef idx="2">
            <a:schemeClr val="accent1"/>
          </a:lnRef>
          <a:fillRef idx="0">
            <a:schemeClr val="accent1"/>
          </a:fillRef>
          <a:effectRef idx="1">
            <a:schemeClr val="accent1"/>
          </a:effectRef>
          <a:fontRef idx="minor">
            <a:schemeClr val="tx1"/>
          </a:fontRef>
        </p:style>
      </p:cxnSp>
      <p:sp>
        <p:nvSpPr>
          <p:cNvPr id="38" name="Text Placeholder 3">
            <a:extLst>
              <a:ext uri="{FF2B5EF4-FFF2-40B4-BE49-F238E27FC236}">
                <a16:creationId xmlns:a16="http://schemas.microsoft.com/office/drawing/2014/main" id="{73279E17-5096-7FEA-CB32-878EC83FC3C4}"/>
              </a:ext>
            </a:extLst>
          </p:cNvPr>
          <p:cNvSpPr txBox="1">
            <a:spLocks/>
          </p:cNvSpPr>
          <p:nvPr/>
        </p:nvSpPr>
        <p:spPr>
          <a:xfrm>
            <a:off x="2542130" y="4613950"/>
            <a:ext cx="5337749" cy="243450"/>
          </a:xfrm>
          <a:prstGeom prst="rect">
            <a:avLst/>
          </a:prstGeom>
        </p:spPr>
        <p:txBody>
          <a:bodyPr lIns="0" tIns="0" rIns="0" bIns="0" anchor="ctr">
            <a:noAutofit/>
          </a:bodyPr>
          <a:lstStyle>
            <a:lvl1pPr marL="228594" indent="-228594" algn="l" defTabSz="914377" rtl="0" eaLnBrk="1" latinLnBrk="0" hangingPunct="1">
              <a:lnSpc>
                <a:spcPct val="100000"/>
              </a:lnSpc>
              <a:spcBef>
                <a:spcPts val="1000"/>
              </a:spcBef>
              <a:buClr>
                <a:schemeClr val="tx1"/>
              </a:buClr>
              <a:buFont typeface="Wingdings" pitchFamily="2" charset="2"/>
              <a:buChar char="§"/>
              <a:defRPr sz="2800" b="0" i="0" kern="1200">
                <a:solidFill>
                  <a:schemeClr val="tx1"/>
                </a:solidFill>
                <a:latin typeface="+mj-lt"/>
                <a:ea typeface="Roboto Light" panose="02000000000000000000" pitchFamily="2" charset="0"/>
                <a:cs typeface="Roboto Light" panose="02000000000000000000" pitchFamily="2" charset="0"/>
              </a:defRPr>
            </a:lvl1pPr>
            <a:lvl2pPr marL="685783" indent="-228594" algn="l" defTabSz="914377" rtl="0" eaLnBrk="1" latinLnBrk="0" hangingPunct="1">
              <a:lnSpc>
                <a:spcPct val="100000"/>
              </a:lnSpc>
              <a:spcBef>
                <a:spcPts val="500"/>
              </a:spcBef>
              <a:buClr>
                <a:schemeClr val="tx1"/>
              </a:buClr>
              <a:buFont typeface="Wingdings" pitchFamily="2" charset="2"/>
              <a:buChar char="§"/>
              <a:defRPr sz="2400" b="0" i="0" kern="1200">
                <a:solidFill>
                  <a:schemeClr val="tx1"/>
                </a:solidFill>
                <a:latin typeface="+mj-lt"/>
                <a:ea typeface="Roboto Light" panose="02000000000000000000" pitchFamily="2" charset="0"/>
                <a:cs typeface="Roboto Light" panose="02000000000000000000" pitchFamily="2" charset="0"/>
              </a:defRPr>
            </a:lvl2pPr>
            <a:lvl3pPr marL="1142971" indent="-228594" algn="l" defTabSz="914377" rtl="0" eaLnBrk="1" latinLnBrk="0" hangingPunct="1">
              <a:lnSpc>
                <a:spcPct val="100000"/>
              </a:lnSpc>
              <a:spcBef>
                <a:spcPts val="500"/>
              </a:spcBef>
              <a:buClr>
                <a:schemeClr val="tx1"/>
              </a:buClr>
              <a:buFont typeface="Wingdings" pitchFamily="2" charset="2"/>
              <a:buChar char="§"/>
              <a:defRPr sz="2000" b="0" i="0" kern="1200">
                <a:solidFill>
                  <a:schemeClr val="tx1"/>
                </a:solidFill>
                <a:latin typeface="+mj-lt"/>
                <a:ea typeface="Roboto Light" panose="02000000000000000000" pitchFamily="2" charset="0"/>
                <a:cs typeface="Roboto Light" panose="02000000000000000000" pitchFamily="2" charset="0"/>
              </a:defRPr>
            </a:lvl3pPr>
            <a:lvl4pPr marL="1600160" indent="-228594" algn="l" defTabSz="914377" rtl="0" eaLnBrk="1" latinLnBrk="0" hangingPunct="1">
              <a:lnSpc>
                <a:spcPct val="100000"/>
              </a:lnSpc>
              <a:spcBef>
                <a:spcPts val="500"/>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4pPr>
            <a:lvl5pPr marL="2057349" indent="-228594" algn="l" defTabSz="914377" rtl="0" eaLnBrk="1" latinLnBrk="0" hangingPunct="1">
              <a:lnSpc>
                <a:spcPct val="100000"/>
              </a:lnSpc>
              <a:spcBef>
                <a:spcPts val="500"/>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5pPr>
            <a:lvl6pPr marL="2514537" indent="-228594" algn="l" defTabSz="914377"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6pPr>
            <a:lvl7pPr marL="2971726" indent="-228594" algn="l" defTabSz="914377"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7pPr>
            <a:lvl8pPr marL="3428914" indent="-228594" algn="l" defTabSz="914377"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8pPr>
            <a:lvl9pPr marL="3886103" indent="-228594" algn="l" defTabSz="914377"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9pPr>
          </a:lstStyle>
          <a:p>
            <a:pPr marL="0" indent="0">
              <a:spcAft>
                <a:spcPts val="1000"/>
              </a:spcAft>
              <a:buNone/>
            </a:pPr>
            <a:r>
              <a:rPr lang="en-GB" b="1">
                <a:latin typeface="Apricus Black" pitchFamily="2" charset="0"/>
                <a:ea typeface="Roboto" panose="02000000000000000000" pitchFamily="2" charset="0"/>
                <a:cs typeface="Roboto" panose="02000000000000000000" pitchFamily="2" charset="0"/>
              </a:rPr>
              <a:t>Link it back to the course(s)/subject</a:t>
            </a:r>
          </a:p>
        </p:txBody>
      </p:sp>
      <p:pic>
        <p:nvPicPr>
          <p:cNvPr id="42" name="Graphic 41">
            <a:extLst>
              <a:ext uri="{FF2B5EF4-FFF2-40B4-BE49-F238E27FC236}">
                <a16:creationId xmlns:a16="http://schemas.microsoft.com/office/drawing/2014/main" id="{B28797E1-F4DA-1961-AF73-4AC66788AE2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74541" y="1341482"/>
            <a:ext cx="4830718" cy="4830718"/>
          </a:xfrm>
          <a:prstGeom prst="rect">
            <a:avLst/>
          </a:prstGeom>
        </p:spPr>
      </p:pic>
      <p:sp>
        <p:nvSpPr>
          <p:cNvPr id="43" name="TextBox 42">
            <a:extLst>
              <a:ext uri="{FF2B5EF4-FFF2-40B4-BE49-F238E27FC236}">
                <a16:creationId xmlns:a16="http://schemas.microsoft.com/office/drawing/2014/main" id="{2167E472-3E19-E7FF-2725-45CB26008F5B}"/>
              </a:ext>
            </a:extLst>
          </p:cNvPr>
          <p:cNvSpPr txBox="1"/>
          <p:nvPr/>
        </p:nvSpPr>
        <p:spPr>
          <a:xfrm>
            <a:off x="10051551" y="6507920"/>
            <a:ext cx="1744908" cy="92333"/>
          </a:xfrm>
          <a:prstGeom prst="rect">
            <a:avLst/>
          </a:prstGeom>
          <a:noFill/>
        </p:spPr>
        <p:txBody>
          <a:bodyPr wrap="square" lIns="0" tIns="0" rIns="0" bIns="0" rtlCol="0">
            <a:spAutoFit/>
          </a:bodyPr>
          <a:lstStyle/>
          <a:p>
            <a:r>
              <a:rPr lang="en-GB" sz="600">
                <a:effectLst/>
                <a:latin typeface="Roboto Light" panose="02000000000000000000" pitchFamily="2" charset="0"/>
                <a:ea typeface="Roboto Light" panose="02000000000000000000" pitchFamily="2" charset="0"/>
                <a:cs typeface="Roboto Light" panose="02000000000000000000" pitchFamily="2" charset="0"/>
              </a:rPr>
              <a:t>All illustrations designed by </a:t>
            </a:r>
            <a:r>
              <a:rPr lang="en-GB" sz="600" err="1">
                <a:effectLst/>
                <a:latin typeface="Roboto Light" panose="02000000000000000000" pitchFamily="2" charset="0"/>
                <a:ea typeface="Roboto Light" panose="02000000000000000000" pitchFamily="2" charset="0"/>
                <a:cs typeface="Roboto Light" panose="02000000000000000000" pitchFamily="2" charset="0"/>
              </a:rPr>
              <a:t>Storyset</a:t>
            </a:r>
            <a:r>
              <a:rPr lang="en-GB" sz="600">
                <a:effectLst/>
                <a:latin typeface="Roboto Light" panose="02000000000000000000" pitchFamily="2" charset="0"/>
                <a:ea typeface="Roboto Light" panose="02000000000000000000" pitchFamily="2" charset="0"/>
                <a:cs typeface="Roboto Light" panose="02000000000000000000" pitchFamily="2" charset="0"/>
              </a:rPr>
              <a:t> on </a:t>
            </a:r>
            <a:r>
              <a:rPr lang="en-GB" sz="600" err="1">
                <a:effectLst/>
                <a:latin typeface="Roboto Light" panose="02000000000000000000" pitchFamily="2" charset="0"/>
                <a:ea typeface="Roboto Light" panose="02000000000000000000" pitchFamily="2" charset="0"/>
                <a:cs typeface="Roboto Light" panose="02000000000000000000" pitchFamily="2" charset="0"/>
              </a:rPr>
              <a:t>Freepik.com</a:t>
            </a:r>
            <a:endParaRPr lang="en-GB" sz="600">
              <a:effectLst/>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1913363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884B934-24B2-9727-E825-10791A65199D}"/>
              </a:ext>
            </a:extLst>
          </p:cNvPr>
          <p:cNvSpPr txBox="1"/>
          <p:nvPr/>
        </p:nvSpPr>
        <p:spPr>
          <a:xfrm>
            <a:off x="819658" y="1218739"/>
            <a:ext cx="6270706" cy="4039567"/>
          </a:xfrm>
          <a:prstGeom prst="rect">
            <a:avLst/>
          </a:prstGeom>
          <a:noFill/>
        </p:spPr>
        <p:txBody>
          <a:bodyPr wrap="square" lIns="0" tIns="0" rIns="0" bIns="0" rtlCol="0">
            <a:spAutoFit/>
          </a:bodyPr>
          <a:lstStyle/>
          <a:p>
            <a:pPr>
              <a:lnSpc>
                <a:spcPts val="10500"/>
              </a:lnSpc>
            </a:pPr>
            <a:r>
              <a:rPr lang="en-GB" sz="14000" b="1" dirty="0">
                <a:solidFill>
                  <a:schemeClr val="accent5"/>
                </a:solidFill>
                <a:effectLst/>
                <a:latin typeface="Apricus Black" pitchFamily="2" charset="0"/>
                <a:cs typeface="Source Sans Pro SemiBold" panose="020F0502020204030204" pitchFamily="34" charset="0"/>
              </a:rPr>
              <a:t>Skills,</a:t>
            </a:r>
          </a:p>
          <a:p>
            <a:pPr>
              <a:lnSpc>
                <a:spcPts val="10500"/>
              </a:lnSpc>
            </a:pPr>
            <a:r>
              <a:rPr lang="en-GB" sz="14000" b="1" dirty="0">
                <a:solidFill>
                  <a:schemeClr val="accent2"/>
                </a:solidFill>
                <a:latin typeface="Apricus Black" pitchFamily="2" charset="0"/>
              </a:rPr>
              <a:t>Skills,</a:t>
            </a:r>
          </a:p>
          <a:p>
            <a:pPr>
              <a:lnSpc>
                <a:spcPts val="10500"/>
              </a:lnSpc>
            </a:pPr>
            <a:r>
              <a:rPr lang="en-GB" sz="14000" b="1" dirty="0">
                <a:latin typeface="Apricus Black" pitchFamily="2" charset="0"/>
              </a:rPr>
              <a:t>Skills.</a:t>
            </a:r>
            <a:endParaRPr lang="en-US" sz="14000" b="1" dirty="0">
              <a:latin typeface="Apricus Black" pitchFamily="2" charset="0"/>
            </a:endParaRPr>
          </a:p>
        </p:txBody>
      </p:sp>
      <p:pic>
        <p:nvPicPr>
          <p:cNvPr id="12" name="Graphic 11">
            <a:extLst>
              <a:ext uri="{FF2B5EF4-FFF2-40B4-BE49-F238E27FC236}">
                <a16:creationId xmlns:a16="http://schemas.microsoft.com/office/drawing/2014/main" id="{8F9186A1-C1A1-FCBE-CA08-E3A5DFD528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7054" y="5474440"/>
            <a:ext cx="2021638" cy="1167425"/>
          </a:xfrm>
          <a:prstGeom prst="rect">
            <a:avLst/>
          </a:prstGeom>
        </p:spPr>
      </p:pic>
      <p:pic>
        <p:nvPicPr>
          <p:cNvPr id="14" name="Graphic 13">
            <a:extLst>
              <a:ext uri="{FF2B5EF4-FFF2-40B4-BE49-F238E27FC236}">
                <a16:creationId xmlns:a16="http://schemas.microsoft.com/office/drawing/2014/main" id="{616CBA5F-381B-03A7-6E22-DA62890FFC27}"/>
              </a:ext>
            </a:extLst>
          </p:cNvPr>
          <p:cNvPicPr>
            <a:picLocks noChangeAspect="1"/>
          </p:cNvPicPr>
          <p:nvPr/>
        </p:nvPicPr>
        <p:blipFill>
          <a:blip r:embed="rId5">
            <a:extLst>
              <a:ext uri="{96DAC541-7B7A-43D3-8B79-37D633B846F1}">
                <asvg:svgBlip xmlns:asvg="http://schemas.microsoft.com/office/drawing/2016/SVG/main" r:embed="rId6"/>
              </a:ext>
            </a:extLst>
          </a:blip>
          <a:srcRect l="25500" t="3137" b="46793"/>
          <a:stretch/>
        </p:blipFill>
        <p:spPr>
          <a:xfrm flipH="1">
            <a:off x="2438740" y="663992"/>
            <a:ext cx="9216206" cy="6194007"/>
          </a:xfrm>
          <a:prstGeom prst="rect">
            <a:avLst/>
          </a:prstGeom>
        </p:spPr>
      </p:pic>
    </p:spTree>
    <p:extLst>
      <p:ext uri="{BB962C8B-B14F-4D97-AF65-F5344CB8AC3E}">
        <p14:creationId xmlns:p14="http://schemas.microsoft.com/office/powerpoint/2010/main" val="4412673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884B934-24B2-9727-E825-10791A65199D}"/>
              </a:ext>
            </a:extLst>
          </p:cNvPr>
          <p:cNvSpPr txBox="1"/>
          <p:nvPr/>
        </p:nvSpPr>
        <p:spPr>
          <a:xfrm>
            <a:off x="776137" y="898227"/>
            <a:ext cx="6270706" cy="4039567"/>
          </a:xfrm>
          <a:prstGeom prst="rect">
            <a:avLst/>
          </a:prstGeom>
          <a:noFill/>
        </p:spPr>
        <p:txBody>
          <a:bodyPr wrap="square" lIns="0" tIns="0" rIns="0" bIns="0" rtlCol="0">
            <a:spAutoFit/>
          </a:bodyPr>
          <a:lstStyle/>
          <a:p>
            <a:pPr>
              <a:lnSpc>
                <a:spcPts val="10500"/>
              </a:lnSpc>
            </a:pPr>
            <a:r>
              <a:rPr lang="en-GB" sz="14000" b="1" dirty="0">
                <a:solidFill>
                  <a:schemeClr val="accent2"/>
                </a:solidFill>
                <a:effectLst/>
                <a:latin typeface="Apricus Black" pitchFamily="2" charset="0"/>
                <a:cs typeface="Source Sans Pro SemiBold" panose="020F0502020204030204" pitchFamily="34" charset="0"/>
              </a:rPr>
              <a:t>PERSONAL STATEMENT </a:t>
            </a:r>
            <a:r>
              <a:rPr lang="en-GB" sz="14000" b="1" dirty="0">
                <a:solidFill>
                  <a:schemeClr val="accent5"/>
                </a:solidFill>
                <a:effectLst/>
                <a:latin typeface="Apricus Black" pitchFamily="2" charset="0"/>
                <a:cs typeface="Source Sans Pro SemiBold" panose="020F0502020204030204" pitchFamily="34" charset="0"/>
              </a:rPr>
              <a:t>BLUEPRINT </a:t>
            </a:r>
          </a:p>
        </p:txBody>
      </p:sp>
      <p:pic>
        <p:nvPicPr>
          <p:cNvPr id="12" name="Graphic 11">
            <a:extLst>
              <a:ext uri="{FF2B5EF4-FFF2-40B4-BE49-F238E27FC236}">
                <a16:creationId xmlns:a16="http://schemas.microsoft.com/office/drawing/2014/main" id="{8F9186A1-C1A1-FCBE-CA08-E3A5DFD528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7054" y="5474440"/>
            <a:ext cx="2021638" cy="1167425"/>
          </a:xfrm>
          <a:prstGeom prst="rect">
            <a:avLst/>
          </a:prstGeom>
        </p:spPr>
      </p:pic>
      <p:pic>
        <p:nvPicPr>
          <p:cNvPr id="14" name="Graphic 13">
            <a:extLst>
              <a:ext uri="{FF2B5EF4-FFF2-40B4-BE49-F238E27FC236}">
                <a16:creationId xmlns:a16="http://schemas.microsoft.com/office/drawing/2014/main" id="{616CBA5F-381B-03A7-6E22-DA62890FFC27}"/>
              </a:ext>
            </a:extLst>
          </p:cNvPr>
          <p:cNvPicPr>
            <a:picLocks noChangeAspect="1"/>
          </p:cNvPicPr>
          <p:nvPr/>
        </p:nvPicPr>
        <p:blipFill>
          <a:blip r:embed="rId5">
            <a:extLst>
              <a:ext uri="{96DAC541-7B7A-43D3-8B79-37D633B846F1}">
                <asvg:svgBlip xmlns:asvg="http://schemas.microsoft.com/office/drawing/2016/SVG/main" r:embed="rId6"/>
              </a:ext>
            </a:extLst>
          </a:blip>
          <a:srcRect l="25500" t="3137" b="46793"/>
          <a:stretch/>
        </p:blipFill>
        <p:spPr>
          <a:xfrm flipH="1">
            <a:off x="4888982" y="1282045"/>
            <a:ext cx="8296592" cy="5575955"/>
          </a:xfrm>
          <a:prstGeom prst="rect">
            <a:avLst/>
          </a:prstGeom>
        </p:spPr>
      </p:pic>
    </p:spTree>
    <p:extLst>
      <p:ext uri="{BB962C8B-B14F-4D97-AF65-F5344CB8AC3E}">
        <p14:creationId xmlns:p14="http://schemas.microsoft.com/office/powerpoint/2010/main" val="5144613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CC6F3C-937B-3730-0813-2D33EACD5B84}"/>
              </a:ext>
            </a:extLst>
          </p:cNvPr>
          <p:cNvSpPr/>
          <p:nvPr/>
        </p:nvSpPr>
        <p:spPr>
          <a:xfrm>
            <a:off x="0" y="0"/>
            <a:ext cx="12192000"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B2A2976-2348-F0D6-2727-2F5C8DCDE871}"/>
              </a:ext>
            </a:extLst>
          </p:cNvPr>
          <p:cNvSpPr txBox="1"/>
          <p:nvPr/>
        </p:nvSpPr>
        <p:spPr>
          <a:xfrm>
            <a:off x="767729" y="3570790"/>
            <a:ext cx="10656542" cy="797654"/>
          </a:xfrm>
          <a:prstGeom prst="rect">
            <a:avLst/>
          </a:prstGeom>
          <a:noFill/>
        </p:spPr>
        <p:txBody>
          <a:bodyPr wrap="square" rtlCol="0">
            <a:spAutoFit/>
          </a:bodyPr>
          <a:lstStyle/>
          <a:p>
            <a:pPr algn="ctr">
              <a:lnSpc>
                <a:spcPts val="5500"/>
              </a:lnSpc>
            </a:pPr>
            <a:r>
              <a:rPr kumimoji="0" lang="en-GB" sz="7200" b="1" u="none" strike="noStrike" kern="1200" cap="none" spc="0" normalizeH="0" baseline="0" noProof="0" dirty="0">
                <a:ln>
                  <a:noFill/>
                </a:ln>
                <a:solidFill>
                  <a:schemeClr val="bg1"/>
                </a:solidFill>
                <a:effectLst/>
                <a:uLnTx/>
                <a:uFillTx/>
                <a:latin typeface="Apricus Black" pitchFamily="2" charset="0"/>
                <a:ea typeface="Roboto" panose="02000000000000000000" pitchFamily="2" charset="0"/>
                <a:cs typeface="Roboto" panose="02000000000000000000" pitchFamily="2" charset="0"/>
              </a:rPr>
              <a:t>What ARE THE QUESTIONS? </a:t>
            </a:r>
          </a:p>
        </p:txBody>
      </p:sp>
      <p:grpSp>
        <p:nvGrpSpPr>
          <p:cNvPr id="4" name="Group 3">
            <a:extLst>
              <a:ext uri="{FF2B5EF4-FFF2-40B4-BE49-F238E27FC236}">
                <a16:creationId xmlns:a16="http://schemas.microsoft.com/office/drawing/2014/main" id="{1174E4A0-F7A1-73E4-4CAB-6E10AF1BF196}"/>
              </a:ext>
            </a:extLst>
          </p:cNvPr>
          <p:cNvGrpSpPr/>
          <p:nvPr/>
        </p:nvGrpSpPr>
        <p:grpSpPr>
          <a:xfrm>
            <a:off x="4588643" y="715228"/>
            <a:ext cx="3014714" cy="3014714"/>
            <a:chOff x="4396619" y="2628762"/>
            <a:chExt cx="3014714" cy="3014714"/>
          </a:xfrm>
        </p:grpSpPr>
        <p:sp>
          <p:nvSpPr>
            <p:cNvPr id="8" name="Oval 7">
              <a:extLst>
                <a:ext uri="{FF2B5EF4-FFF2-40B4-BE49-F238E27FC236}">
                  <a16:creationId xmlns:a16="http://schemas.microsoft.com/office/drawing/2014/main" id="{6440CCBE-C080-8A84-ED45-C8876A4214D1}"/>
                </a:ext>
              </a:extLst>
            </p:cNvPr>
            <p:cNvSpPr/>
            <p:nvPr/>
          </p:nvSpPr>
          <p:spPr>
            <a:xfrm>
              <a:off x="4882896" y="4854327"/>
              <a:ext cx="1764792" cy="408962"/>
            </a:xfrm>
            <a:prstGeom prst="ellipse">
              <a:avLst/>
            </a:prstGeom>
            <a:solidFill>
              <a:schemeClr val="tx1">
                <a:alpha val="1532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a:extLst>
                <a:ext uri="{FF2B5EF4-FFF2-40B4-BE49-F238E27FC236}">
                  <a16:creationId xmlns:a16="http://schemas.microsoft.com/office/drawing/2014/main" id="{3A56AE8A-5BD2-4303-659C-8F89F07ED1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4396619" y="2628762"/>
              <a:ext cx="3014714" cy="3014714"/>
            </a:xfrm>
            <a:prstGeom prst="rect">
              <a:avLst/>
            </a:prstGeom>
          </p:spPr>
        </p:pic>
      </p:grpSp>
    </p:spTree>
    <p:extLst>
      <p:ext uri="{BB962C8B-B14F-4D97-AF65-F5344CB8AC3E}">
        <p14:creationId xmlns:p14="http://schemas.microsoft.com/office/powerpoint/2010/main" val="40627867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88053CA-0CEE-D78E-B6E9-F17D02768B9E}"/>
              </a:ext>
            </a:extLst>
          </p:cNvPr>
          <p:cNvSpPr/>
          <p:nvPr/>
        </p:nvSpPr>
        <p:spPr>
          <a:xfrm>
            <a:off x="985861" y="1557338"/>
            <a:ext cx="3004796" cy="410612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E5DDAB62-A80A-D60D-334A-6DB766E0DB1E}"/>
              </a:ext>
            </a:extLst>
          </p:cNvPr>
          <p:cNvSpPr/>
          <p:nvPr/>
        </p:nvSpPr>
        <p:spPr>
          <a:xfrm>
            <a:off x="4582367" y="1557338"/>
            <a:ext cx="3004796" cy="410612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8" name="Rectangle 27">
            <a:extLst>
              <a:ext uri="{FF2B5EF4-FFF2-40B4-BE49-F238E27FC236}">
                <a16:creationId xmlns:a16="http://schemas.microsoft.com/office/drawing/2014/main" id="{701EF3D2-1A5C-FA9B-7B2C-4D779D8B9424}"/>
              </a:ext>
            </a:extLst>
          </p:cNvPr>
          <p:cNvSpPr/>
          <p:nvPr/>
        </p:nvSpPr>
        <p:spPr>
          <a:xfrm>
            <a:off x="8178873" y="1557338"/>
            <a:ext cx="3004796" cy="410612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 name="Title 1">
            <a:extLst>
              <a:ext uri="{FF2B5EF4-FFF2-40B4-BE49-F238E27FC236}">
                <a16:creationId xmlns:a16="http://schemas.microsoft.com/office/drawing/2014/main" id="{B2FBAC20-A6DC-A5E5-8E31-FDCE65E20C37}"/>
              </a:ext>
            </a:extLst>
          </p:cNvPr>
          <p:cNvSpPr txBox="1">
            <a:spLocks/>
          </p:cNvSpPr>
          <p:nvPr/>
        </p:nvSpPr>
        <p:spPr>
          <a:xfrm>
            <a:off x="803275" y="477403"/>
            <a:ext cx="6374765" cy="864079"/>
          </a:xfrm>
          <a:prstGeom prst="rect">
            <a:avLst/>
          </a:prstGeom>
        </p:spPr>
        <p:txBody>
          <a:bodyPr vert="horz" wrap="none" lIns="0" tIns="0" rIns="0" bIns="0" rtlCol="0" anchor="b">
            <a:noAutofit/>
          </a:bodyPr>
          <a:lstStyle>
            <a:lvl1pPr algn="l" defTabSz="914377" rtl="0" eaLnBrk="1" latinLnBrk="0" hangingPunct="1">
              <a:lnSpc>
                <a:spcPct val="90000"/>
              </a:lnSpc>
              <a:spcBef>
                <a:spcPct val="0"/>
              </a:spcBef>
              <a:buNone/>
              <a:defRPr sz="4800" b="1" kern="1200">
                <a:solidFill>
                  <a:schemeClr val="tx1"/>
                </a:solidFill>
                <a:latin typeface="+mn-lt"/>
                <a:ea typeface="Roboto" panose="02000000000000000000" pitchFamily="2" charset="0"/>
                <a:cs typeface="Roboto" panose="02000000000000000000" pitchFamily="2"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6000" b="1" i="0" u="none" strike="noStrike" kern="1200" cap="none" spc="0" normalizeH="0" baseline="0" noProof="0" dirty="0">
                <a:ln>
                  <a:noFill/>
                </a:ln>
                <a:solidFill>
                  <a:srgbClr val="3B92D9"/>
                </a:solidFill>
                <a:effectLst/>
                <a:uLnTx/>
                <a:uFillTx/>
                <a:latin typeface="Apricus Black" pitchFamily="2" charset="0"/>
                <a:ea typeface="Roboto" panose="02000000000000000000" pitchFamily="2" charset="0"/>
                <a:cs typeface="Roboto" panose="02000000000000000000" pitchFamily="2" charset="0"/>
              </a:rPr>
              <a:t>What are the questions?</a:t>
            </a:r>
          </a:p>
        </p:txBody>
      </p:sp>
      <p:pic>
        <p:nvPicPr>
          <p:cNvPr id="3" name="Graphic 2" descr="Lightbulb and gear with solid fill">
            <a:extLst>
              <a:ext uri="{FF2B5EF4-FFF2-40B4-BE49-F238E27FC236}">
                <a16:creationId xmlns:a16="http://schemas.microsoft.com/office/drawing/2014/main" id="{B51D4A32-1874-D23D-7CC5-CE021DA72B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20434" y="1901273"/>
            <a:ext cx="914400" cy="914400"/>
          </a:xfrm>
          <a:prstGeom prst="rect">
            <a:avLst/>
          </a:prstGeom>
        </p:spPr>
      </p:pic>
      <p:pic>
        <p:nvPicPr>
          <p:cNvPr id="14" name="Graphic 13" descr="Remote learning language with solid fill">
            <a:extLst>
              <a:ext uri="{FF2B5EF4-FFF2-40B4-BE49-F238E27FC236}">
                <a16:creationId xmlns:a16="http://schemas.microsoft.com/office/drawing/2014/main" id="{A04494E3-2709-3C2F-1D99-83E92F4CAA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27565" y="1901273"/>
            <a:ext cx="914400" cy="914400"/>
          </a:xfrm>
          <a:prstGeom prst="rect">
            <a:avLst/>
          </a:prstGeom>
        </p:spPr>
      </p:pic>
      <p:pic>
        <p:nvPicPr>
          <p:cNvPr id="16" name="Graphic 15" descr="Postit Notes with solid fill">
            <a:extLst>
              <a:ext uri="{FF2B5EF4-FFF2-40B4-BE49-F238E27FC236}">
                <a16:creationId xmlns:a16="http://schemas.microsoft.com/office/drawing/2014/main" id="{A996474D-01F6-E38B-B4FA-75EAFFD80C3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24071" y="1873409"/>
            <a:ext cx="914400" cy="914400"/>
          </a:xfrm>
          <a:prstGeom prst="rect">
            <a:avLst/>
          </a:prstGeom>
        </p:spPr>
      </p:pic>
      <p:grpSp>
        <p:nvGrpSpPr>
          <p:cNvPr id="42" name="Group 41">
            <a:extLst>
              <a:ext uri="{FF2B5EF4-FFF2-40B4-BE49-F238E27FC236}">
                <a16:creationId xmlns:a16="http://schemas.microsoft.com/office/drawing/2014/main" id="{6D6A5BB5-51FE-307B-B71C-AC28E5515A8A}"/>
              </a:ext>
            </a:extLst>
          </p:cNvPr>
          <p:cNvGrpSpPr/>
          <p:nvPr/>
        </p:nvGrpSpPr>
        <p:grpSpPr>
          <a:xfrm>
            <a:off x="8238515" y="2455699"/>
            <a:ext cx="2751940" cy="4280766"/>
            <a:chOff x="8271470" y="2672178"/>
            <a:chExt cx="2751940" cy="4280766"/>
          </a:xfrm>
        </p:grpSpPr>
        <p:sp>
          <p:nvSpPr>
            <p:cNvPr id="30" name="TextBox 29">
              <a:extLst>
                <a:ext uri="{FF2B5EF4-FFF2-40B4-BE49-F238E27FC236}">
                  <a16:creationId xmlns:a16="http://schemas.microsoft.com/office/drawing/2014/main" id="{EB68ED39-F6B1-37F2-6C78-2F2F677B2035}"/>
                </a:ext>
              </a:extLst>
            </p:cNvPr>
            <p:cNvSpPr txBox="1"/>
            <p:nvPr/>
          </p:nvSpPr>
          <p:spPr>
            <a:xfrm>
              <a:off x="8707735" y="3158313"/>
              <a:ext cx="1947072" cy="21081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What else have you done to prepare outside of education, and why are these experiences useful?</a:t>
              </a:r>
              <a:endParaRPr kumimoji="0" lang="en-US" sz="1800" b="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2" name="TextBox 31">
              <a:extLst>
                <a:ext uri="{FF2B5EF4-FFF2-40B4-BE49-F238E27FC236}">
                  <a16:creationId xmlns:a16="http://schemas.microsoft.com/office/drawing/2014/main" id="{2EDAA0E2-F14E-28FF-2FFF-9D54910C9A1C}"/>
                </a:ext>
              </a:extLst>
            </p:cNvPr>
            <p:cNvSpPr txBox="1"/>
            <p:nvPr/>
          </p:nvSpPr>
          <p:spPr>
            <a:xfrm>
              <a:off x="8271470" y="2672178"/>
              <a:ext cx="872530" cy="24006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0" b="0" i="0" u="none" strike="noStrike" kern="1200" cap="none" spc="0" normalizeH="0" baseline="0" noProof="0" dirty="0">
                  <a:ln>
                    <a:noFill/>
                  </a:ln>
                  <a:solidFill>
                    <a:srgbClr val="FFFFFF">
                      <a:alpha val="19830"/>
                    </a:srgbClr>
                  </a:solidFill>
                  <a:effectLst/>
                  <a:uLnTx/>
                  <a:uFillTx/>
                  <a:latin typeface="Apricus Black" pitchFamily="2" charset="0"/>
                  <a:ea typeface="+mn-ea"/>
                  <a:cs typeface="+mn-cs"/>
                </a:rPr>
                <a:t>“</a:t>
              </a:r>
              <a:endParaRPr kumimoji="0" lang="en-US" sz="15000" b="0" i="0" u="none" strike="noStrike" kern="1200" cap="none" spc="0" normalizeH="0" baseline="0" noProof="0" dirty="0">
                <a:ln>
                  <a:noFill/>
                </a:ln>
                <a:solidFill>
                  <a:srgbClr val="FFFFFF">
                    <a:alpha val="19830"/>
                  </a:srgbClr>
                </a:solidFill>
                <a:effectLst/>
                <a:uLnTx/>
                <a:uFillTx/>
                <a:latin typeface="Aptos" panose="02110004020202020204"/>
                <a:ea typeface="+mn-ea"/>
                <a:cs typeface="+mn-cs"/>
              </a:endParaRPr>
            </a:p>
          </p:txBody>
        </p:sp>
        <p:sp>
          <p:nvSpPr>
            <p:cNvPr id="33" name="TextBox 32">
              <a:extLst>
                <a:ext uri="{FF2B5EF4-FFF2-40B4-BE49-F238E27FC236}">
                  <a16:creationId xmlns:a16="http://schemas.microsoft.com/office/drawing/2014/main" id="{6DDBE7DF-9BD9-FB73-CB8E-4FC9CC07A7ED}"/>
                </a:ext>
              </a:extLst>
            </p:cNvPr>
            <p:cNvSpPr txBox="1"/>
            <p:nvPr/>
          </p:nvSpPr>
          <p:spPr>
            <a:xfrm>
              <a:off x="10150880" y="4552287"/>
              <a:ext cx="872530" cy="24006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0" b="0" i="0" u="none" strike="noStrike" kern="1200" cap="none" spc="0" normalizeH="0" baseline="0" noProof="0" dirty="0">
                  <a:ln>
                    <a:noFill/>
                  </a:ln>
                  <a:solidFill>
                    <a:srgbClr val="FFFFFF">
                      <a:alpha val="19830"/>
                    </a:srgbClr>
                  </a:solidFill>
                  <a:effectLst/>
                  <a:uLnTx/>
                  <a:uFillTx/>
                  <a:latin typeface="Apricus Black" pitchFamily="2" charset="0"/>
                  <a:ea typeface="+mn-ea"/>
                  <a:cs typeface="+mn-cs"/>
                </a:rPr>
                <a:t>“</a:t>
              </a:r>
              <a:endParaRPr kumimoji="0" lang="en-US" sz="15000" b="0" i="0" u="none" strike="noStrike" kern="1200" cap="none" spc="0" normalizeH="0" baseline="0" noProof="0" dirty="0">
                <a:ln>
                  <a:noFill/>
                </a:ln>
                <a:solidFill>
                  <a:srgbClr val="FFFFFF">
                    <a:alpha val="19830"/>
                  </a:srgbClr>
                </a:solidFill>
                <a:effectLst/>
                <a:uLnTx/>
                <a:uFillTx/>
                <a:latin typeface="Aptos" panose="02110004020202020204"/>
                <a:ea typeface="+mn-ea"/>
                <a:cs typeface="+mn-cs"/>
              </a:endParaRPr>
            </a:p>
          </p:txBody>
        </p:sp>
      </p:grpSp>
      <p:grpSp>
        <p:nvGrpSpPr>
          <p:cNvPr id="41" name="Group 40">
            <a:extLst>
              <a:ext uri="{FF2B5EF4-FFF2-40B4-BE49-F238E27FC236}">
                <a16:creationId xmlns:a16="http://schemas.microsoft.com/office/drawing/2014/main" id="{3DEDA191-1AB6-5D1D-B9F8-3A8E288E7A5C}"/>
              </a:ext>
            </a:extLst>
          </p:cNvPr>
          <p:cNvGrpSpPr/>
          <p:nvPr/>
        </p:nvGrpSpPr>
        <p:grpSpPr>
          <a:xfrm>
            <a:off x="4673512" y="2455699"/>
            <a:ext cx="2751940" cy="4280766"/>
            <a:chOff x="4706467" y="2672178"/>
            <a:chExt cx="2751940" cy="4280766"/>
          </a:xfrm>
        </p:grpSpPr>
        <p:sp>
          <p:nvSpPr>
            <p:cNvPr id="34" name="TextBox 33">
              <a:extLst>
                <a:ext uri="{FF2B5EF4-FFF2-40B4-BE49-F238E27FC236}">
                  <a16:creationId xmlns:a16="http://schemas.microsoft.com/office/drawing/2014/main" id="{AD1B26B3-F2C7-2ED3-4ED7-68C5C467F9CC}"/>
                </a:ext>
              </a:extLst>
            </p:cNvPr>
            <p:cNvSpPr txBox="1"/>
            <p:nvPr/>
          </p:nvSpPr>
          <p:spPr>
            <a:xfrm>
              <a:off x="5142732" y="3158313"/>
              <a:ext cx="1947072" cy="21081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Roboto" panose="02000000000000000000" pitchFamily="2" charset="0"/>
                  <a:ea typeface="+mn-ea"/>
                  <a:cs typeface="+mn-cs"/>
                </a:rPr>
                <a:t>How have your qualifications and studies helped you to prepare for this course or subject?</a:t>
              </a:r>
              <a:endParaRPr kumimoji="0" lang="en-US" sz="1800" b="0" i="0" u="none" strike="noStrike" kern="1200" cap="none" spc="0" normalizeH="0" baseline="0" noProof="0" dirty="0">
                <a:ln>
                  <a:noFill/>
                </a:ln>
                <a:solidFill>
                  <a:srgbClr val="FFFFFF"/>
                </a:solidFill>
                <a:effectLst/>
                <a:uLnTx/>
                <a:uFillTx/>
                <a:latin typeface="Aptos Display" panose="02110004020202020204"/>
                <a:ea typeface="+mn-ea"/>
                <a:cs typeface="+mn-cs"/>
              </a:endParaRPr>
            </a:p>
          </p:txBody>
        </p:sp>
        <p:sp>
          <p:nvSpPr>
            <p:cNvPr id="35" name="TextBox 34">
              <a:extLst>
                <a:ext uri="{FF2B5EF4-FFF2-40B4-BE49-F238E27FC236}">
                  <a16:creationId xmlns:a16="http://schemas.microsoft.com/office/drawing/2014/main" id="{7C7ABD3D-30F8-9D0D-5373-71FE69617530}"/>
                </a:ext>
              </a:extLst>
            </p:cNvPr>
            <p:cNvSpPr txBox="1"/>
            <p:nvPr/>
          </p:nvSpPr>
          <p:spPr>
            <a:xfrm>
              <a:off x="4706467" y="2672178"/>
              <a:ext cx="872530" cy="24006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0" b="0" i="0" u="none" strike="noStrike" kern="1200" cap="none" spc="0" normalizeH="0" baseline="0" noProof="0" dirty="0">
                  <a:ln>
                    <a:noFill/>
                  </a:ln>
                  <a:solidFill>
                    <a:srgbClr val="FFFFFF">
                      <a:alpha val="19830"/>
                    </a:srgbClr>
                  </a:solidFill>
                  <a:effectLst/>
                  <a:uLnTx/>
                  <a:uFillTx/>
                  <a:latin typeface="Apricus Black" pitchFamily="2" charset="0"/>
                  <a:ea typeface="+mn-ea"/>
                  <a:cs typeface="+mn-cs"/>
                </a:rPr>
                <a:t>“</a:t>
              </a:r>
              <a:endParaRPr kumimoji="0" lang="en-US" sz="15000" b="0" i="0" u="none" strike="noStrike" kern="1200" cap="none" spc="0" normalizeH="0" baseline="0" noProof="0" dirty="0">
                <a:ln>
                  <a:noFill/>
                </a:ln>
                <a:solidFill>
                  <a:srgbClr val="FFFFFF">
                    <a:alpha val="19830"/>
                  </a:srgbClr>
                </a:solidFill>
                <a:effectLst/>
                <a:uLnTx/>
                <a:uFillTx/>
                <a:latin typeface="Aptos" panose="02110004020202020204"/>
                <a:ea typeface="+mn-ea"/>
                <a:cs typeface="+mn-cs"/>
              </a:endParaRPr>
            </a:p>
          </p:txBody>
        </p:sp>
        <p:sp>
          <p:nvSpPr>
            <p:cNvPr id="36" name="TextBox 35">
              <a:extLst>
                <a:ext uri="{FF2B5EF4-FFF2-40B4-BE49-F238E27FC236}">
                  <a16:creationId xmlns:a16="http://schemas.microsoft.com/office/drawing/2014/main" id="{1D5F0743-14DF-69B0-C6AD-647CC72772F8}"/>
                </a:ext>
              </a:extLst>
            </p:cNvPr>
            <p:cNvSpPr txBox="1"/>
            <p:nvPr/>
          </p:nvSpPr>
          <p:spPr>
            <a:xfrm>
              <a:off x="6585877" y="4552287"/>
              <a:ext cx="872530" cy="24006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0" b="0" i="0" u="none" strike="noStrike" kern="1200" cap="none" spc="0" normalizeH="0" baseline="0" noProof="0" dirty="0">
                  <a:ln>
                    <a:noFill/>
                  </a:ln>
                  <a:solidFill>
                    <a:srgbClr val="FFFFFF">
                      <a:alpha val="19830"/>
                    </a:srgbClr>
                  </a:solidFill>
                  <a:effectLst/>
                  <a:uLnTx/>
                  <a:uFillTx/>
                  <a:latin typeface="Apricus Black" pitchFamily="2" charset="0"/>
                  <a:ea typeface="+mn-ea"/>
                  <a:cs typeface="+mn-cs"/>
                </a:rPr>
                <a:t>“</a:t>
              </a:r>
              <a:endParaRPr kumimoji="0" lang="en-US" sz="15000" b="0" i="0" u="none" strike="noStrike" kern="1200" cap="none" spc="0" normalizeH="0" baseline="0" noProof="0" dirty="0">
                <a:ln>
                  <a:noFill/>
                </a:ln>
                <a:solidFill>
                  <a:srgbClr val="FFFFFF">
                    <a:alpha val="19830"/>
                  </a:srgbClr>
                </a:solidFill>
                <a:effectLst/>
                <a:uLnTx/>
                <a:uFillTx/>
                <a:latin typeface="Aptos" panose="02110004020202020204"/>
                <a:ea typeface="+mn-ea"/>
                <a:cs typeface="+mn-cs"/>
              </a:endParaRPr>
            </a:p>
          </p:txBody>
        </p:sp>
      </p:grpSp>
      <p:grpSp>
        <p:nvGrpSpPr>
          <p:cNvPr id="40" name="Group 39">
            <a:extLst>
              <a:ext uri="{FF2B5EF4-FFF2-40B4-BE49-F238E27FC236}">
                <a16:creationId xmlns:a16="http://schemas.microsoft.com/office/drawing/2014/main" id="{E62B957B-C51E-1130-B9A7-D56FCBFE7027}"/>
              </a:ext>
            </a:extLst>
          </p:cNvPr>
          <p:cNvGrpSpPr/>
          <p:nvPr/>
        </p:nvGrpSpPr>
        <p:grpSpPr>
          <a:xfrm>
            <a:off x="1185056" y="2455699"/>
            <a:ext cx="2606405" cy="3486956"/>
            <a:chOff x="1218011" y="2672178"/>
            <a:chExt cx="2606405" cy="3486956"/>
          </a:xfrm>
        </p:grpSpPr>
        <p:sp>
          <p:nvSpPr>
            <p:cNvPr id="37" name="TextBox 36">
              <a:extLst>
                <a:ext uri="{FF2B5EF4-FFF2-40B4-BE49-F238E27FC236}">
                  <a16:creationId xmlns:a16="http://schemas.microsoft.com/office/drawing/2014/main" id="{F40E71DA-15AB-DA15-CABD-148486D118AC}"/>
                </a:ext>
              </a:extLst>
            </p:cNvPr>
            <p:cNvSpPr txBox="1"/>
            <p:nvPr/>
          </p:nvSpPr>
          <p:spPr>
            <a:xfrm>
              <a:off x="1508741" y="3158313"/>
              <a:ext cx="194707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Roboto" panose="02000000000000000000" pitchFamily="2" charset="0"/>
                  <a:ea typeface="+mn-ea"/>
                  <a:cs typeface="+mn-cs"/>
                </a:rPr>
                <a:t>Why do you </a:t>
              </a:r>
              <a:br>
                <a:rPr kumimoji="0" lang="en-GB" sz="1800" b="0" i="0" u="none" strike="noStrike" kern="1200" cap="none" spc="0" normalizeH="0" baseline="0" noProof="0" dirty="0">
                  <a:ln>
                    <a:noFill/>
                  </a:ln>
                  <a:solidFill>
                    <a:srgbClr val="FFFFFF"/>
                  </a:solidFill>
                  <a:effectLst/>
                  <a:uLnTx/>
                  <a:uFillTx/>
                  <a:latin typeface="Roboto" panose="02000000000000000000" pitchFamily="2" charset="0"/>
                  <a:ea typeface="+mn-ea"/>
                  <a:cs typeface="+mn-cs"/>
                </a:rPr>
              </a:br>
              <a:r>
                <a:rPr kumimoji="0" lang="en-GB" sz="1800" b="0" i="0" u="none" strike="noStrike" kern="1200" cap="none" spc="0" normalizeH="0" baseline="0" noProof="0" dirty="0">
                  <a:ln>
                    <a:noFill/>
                  </a:ln>
                  <a:solidFill>
                    <a:srgbClr val="FFFFFF"/>
                  </a:solidFill>
                  <a:effectLst/>
                  <a:uLnTx/>
                  <a:uFillTx/>
                  <a:latin typeface="Roboto" panose="02000000000000000000" pitchFamily="2" charset="0"/>
                  <a:ea typeface="+mn-ea"/>
                  <a:cs typeface="+mn-cs"/>
                </a:rPr>
                <a:t>want to study this course or subject?</a:t>
              </a:r>
              <a:endParaRPr kumimoji="0" lang="en-US" sz="1800" b="0" i="0" u="none" strike="noStrike" kern="1200" cap="none" spc="0" normalizeH="0" baseline="0" noProof="0" dirty="0">
                <a:ln>
                  <a:noFill/>
                </a:ln>
                <a:solidFill>
                  <a:srgbClr val="FFFFFF"/>
                </a:solidFill>
                <a:effectLst/>
                <a:uLnTx/>
                <a:uFillTx/>
                <a:latin typeface="Roboto" panose="02000000000000000000" pitchFamily="2" charset="0"/>
                <a:ea typeface="+mn-ea"/>
                <a:cs typeface="+mn-cs"/>
              </a:endParaRPr>
            </a:p>
          </p:txBody>
        </p:sp>
        <p:sp>
          <p:nvSpPr>
            <p:cNvPr id="38" name="TextBox 37">
              <a:extLst>
                <a:ext uri="{FF2B5EF4-FFF2-40B4-BE49-F238E27FC236}">
                  <a16:creationId xmlns:a16="http://schemas.microsoft.com/office/drawing/2014/main" id="{FAA4CF8E-4555-485D-725D-2BDBC9E054E8}"/>
                </a:ext>
              </a:extLst>
            </p:cNvPr>
            <p:cNvSpPr txBox="1"/>
            <p:nvPr/>
          </p:nvSpPr>
          <p:spPr>
            <a:xfrm>
              <a:off x="1218011" y="2672178"/>
              <a:ext cx="872530" cy="24006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0" b="0" i="0" u="none" strike="noStrike" kern="1200" cap="none" spc="0" normalizeH="0" baseline="0" noProof="0" dirty="0">
                  <a:ln>
                    <a:noFill/>
                  </a:ln>
                  <a:solidFill>
                    <a:srgbClr val="FFFFFF">
                      <a:alpha val="19830"/>
                    </a:srgbClr>
                  </a:solidFill>
                  <a:effectLst/>
                  <a:uLnTx/>
                  <a:uFillTx/>
                  <a:latin typeface="Apricus Black" pitchFamily="2" charset="0"/>
                  <a:ea typeface="+mn-ea"/>
                  <a:cs typeface="+mn-cs"/>
                </a:rPr>
                <a:t>“</a:t>
              </a:r>
              <a:endParaRPr kumimoji="0" lang="en-US" sz="15000" b="0" i="0" u="none" strike="noStrike" kern="1200" cap="none" spc="0" normalizeH="0" baseline="0" noProof="0" dirty="0">
                <a:ln>
                  <a:noFill/>
                </a:ln>
                <a:solidFill>
                  <a:srgbClr val="FFFFFF">
                    <a:alpha val="19830"/>
                  </a:srgbClr>
                </a:solidFill>
                <a:effectLst/>
                <a:uLnTx/>
                <a:uFillTx/>
                <a:latin typeface="Aptos" panose="02110004020202020204"/>
                <a:ea typeface="+mn-ea"/>
                <a:cs typeface="+mn-cs"/>
              </a:endParaRPr>
            </a:p>
          </p:txBody>
        </p:sp>
        <p:sp>
          <p:nvSpPr>
            <p:cNvPr id="39" name="TextBox 38">
              <a:extLst>
                <a:ext uri="{FF2B5EF4-FFF2-40B4-BE49-F238E27FC236}">
                  <a16:creationId xmlns:a16="http://schemas.microsoft.com/office/drawing/2014/main" id="{B67766DA-B3B6-84E5-0BD3-B39EC7E14949}"/>
                </a:ext>
              </a:extLst>
            </p:cNvPr>
            <p:cNvSpPr txBox="1"/>
            <p:nvPr/>
          </p:nvSpPr>
          <p:spPr>
            <a:xfrm>
              <a:off x="2951886" y="3758477"/>
              <a:ext cx="872530" cy="24006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0" b="0" i="0" u="none" strike="noStrike" kern="1200" cap="none" spc="0" normalizeH="0" baseline="0" noProof="0" dirty="0">
                  <a:ln>
                    <a:noFill/>
                  </a:ln>
                  <a:solidFill>
                    <a:srgbClr val="FFFFFF">
                      <a:alpha val="19830"/>
                    </a:srgbClr>
                  </a:solidFill>
                  <a:effectLst/>
                  <a:uLnTx/>
                  <a:uFillTx/>
                  <a:latin typeface="Apricus Black" pitchFamily="2" charset="0"/>
                  <a:ea typeface="+mn-ea"/>
                  <a:cs typeface="+mn-cs"/>
                </a:rPr>
                <a:t>“</a:t>
              </a:r>
              <a:endParaRPr kumimoji="0" lang="en-US" sz="15000" b="0" i="0" u="none" strike="noStrike" kern="1200" cap="none" spc="0" normalizeH="0" baseline="0" noProof="0" dirty="0">
                <a:ln>
                  <a:noFill/>
                </a:ln>
                <a:solidFill>
                  <a:srgbClr val="FFFFFF">
                    <a:alpha val="19830"/>
                  </a:srgbClr>
                </a:solidFill>
                <a:effectLst/>
                <a:uLnTx/>
                <a:uFillTx/>
                <a:latin typeface="Aptos" panose="02110004020202020204"/>
                <a:ea typeface="+mn-ea"/>
                <a:cs typeface="+mn-cs"/>
              </a:endParaRPr>
            </a:p>
          </p:txBody>
        </p:sp>
      </p:grpSp>
      <p:pic>
        <p:nvPicPr>
          <p:cNvPr id="44" name="Graphic 43">
            <a:extLst>
              <a:ext uri="{FF2B5EF4-FFF2-40B4-BE49-F238E27FC236}">
                <a16:creationId xmlns:a16="http://schemas.microsoft.com/office/drawing/2014/main" id="{DD632B8B-BF11-AE89-D1D6-DF91C4AD34D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191771" y="3032567"/>
            <a:ext cx="4542795" cy="4542795"/>
          </a:xfrm>
          <a:prstGeom prst="rect">
            <a:avLst/>
          </a:prstGeom>
        </p:spPr>
      </p:pic>
    </p:spTree>
    <p:extLst>
      <p:ext uri="{BB962C8B-B14F-4D97-AF65-F5344CB8AC3E}">
        <p14:creationId xmlns:p14="http://schemas.microsoft.com/office/powerpoint/2010/main" val="33415319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350D6-2B3E-A45B-7883-28320483C22F}"/>
              </a:ext>
            </a:extLst>
          </p:cNvPr>
          <p:cNvSpPr txBox="1">
            <a:spLocks/>
          </p:cNvSpPr>
          <p:nvPr/>
        </p:nvSpPr>
        <p:spPr>
          <a:xfrm>
            <a:off x="803275" y="350080"/>
            <a:ext cx="10053778" cy="864079"/>
          </a:xfrm>
          <a:prstGeom prst="rect">
            <a:avLst/>
          </a:prstGeom>
        </p:spPr>
        <p:txBody>
          <a:bodyPr vert="horz" wrap="none" lIns="0" tIns="0" rIns="0" bIns="0" rtlCol="0" anchor="b">
            <a:noAutofit/>
          </a:bodyPr>
          <a:lstStyle>
            <a:lvl1pPr algn="l" defTabSz="914377" rtl="0" eaLnBrk="1" latinLnBrk="0" hangingPunct="1">
              <a:lnSpc>
                <a:spcPct val="90000"/>
              </a:lnSpc>
              <a:spcBef>
                <a:spcPct val="0"/>
              </a:spcBef>
              <a:buNone/>
              <a:defRPr sz="4800" b="1" kern="1200">
                <a:solidFill>
                  <a:schemeClr val="tx1"/>
                </a:solidFill>
                <a:latin typeface="+mn-lt"/>
                <a:ea typeface="Roboto" panose="02000000000000000000" pitchFamily="2" charset="0"/>
                <a:cs typeface="Roboto" panose="02000000000000000000" pitchFamily="2"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4700" u="none" strike="noStrike" kern="1200" cap="none" spc="0" normalizeH="0" baseline="0" noProof="0" dirty="0">
                <a:ln>
                  <a:noFill/>
                </a:ln>
                <a:solidFill>
                  <a:schemeClr val="accent2"/>
                </a:solidFill>
                <a:effectLst/>
                <a:uLnTx/>
                <a:uFillTx/>
                <a:latin typeface="Apricus Black" pitchFamily="2" charset="0"/>
              </a:rPr>
              <a:t>Q1: </a:t>
            </a:r>
            <a:r>
              <a:rPr kumimoji="0" lang="en-GB" sz="4700" u="none" strike="noStrike" kern="1200" cap="none" spc="0" normalizeH="0" baseline="0" noProof="0" dirty="0">
                <a:ln>
                  <a:noFill/>
                </a:ln>
                <a:solidFill>
                  <a:schemeClr val="accent5"/>
                </a:solidFill>
                <a:effectLst/>
                <a:uLnTx/>
                <a:uFillTx/>
                <a:latin typeface="Apricus Black" pitchFamily="2" charset="0"/>
              </a:rPr>
              <a:t>why do you want to study this course or subject?</a:t>
            </a:r>
          </a:p>
        </p:txBody>
      </p:sp>
      <p:grpSp>
        <p:nvGrpSpPr>
          <p:cNvPr id="12" name="Group 11">
            <a:extLst>
              <a:ext uri="{FF2B5EF4-FFF2-40B4-BE49-F238E27FC236}">
                <a16:creationId xmlns:a16="http://schemas.microsoft.com/office/drawing/2014/main" id="{9A2146A3-C07F-AACC-77AC-093A38CB6A23}"/>
              </a:ext>
            </a:extLst>
          </p:cNvPr>
          <p:cNvGrpSpPr/>
          <p:nvPr/>
        </p:nvGrpSpPr>
        <p:grpSpPr>
          <a:xfrm>
            <a:off x="803275" y="1877990"/>
            <a:ext cx="3004796" cy="3677859"/>
            <a:chOff x="803275" y="1611774"/>
            <a:chExt cx="3004796" cy="3677859"/>
          </a:xfrm>
        </p:grpSpPr>
        <p:sp>
          <p:nvSpPr>
            <p:cNvPr id="13" name="Rectangle 12">
              <a:extLst>
                <a:ext uri="{FF2B5EF4-FFF2-40B4-BE49-F238E27FC236}">
                  <a16:creationId xmlns:a16="http://schemas.microsoft.com/office/drawing/2014/main" id="{EBA8591A-DEDC-B04E-025E-B0218BA644DC}"/>
                </a:ext>
              </a:extLst>
            </p:cNvPr>
            <p:cNvSpPr/>
            <p:nvPr/>
          </p:nvSpPr>
          <p:spPr>
            <a:xfrm>
              <a:off x="803275" y="1611774"/>
              <a:ext cx="3004796" cy="3677859"/>
            </a:xfrm>
            <a:prstGeom prst="rect">
              <a:avLst/>
            </a:prstGeom>
            <a:solidFill>
              <a:schemeClr val="accent5">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E33F36F-8BB0-0E17-111B-16CF5CC8EE8C}"/>
                </a:ext>
              </a:extLst>
            </p:cNvPr>
            <p:cNvSpPr/>
            <p:nvPr/>
          </p:nvSpPr>
          <p:spPr>
            <a:xfrm>
              <a:off x="803275" y="1611774"/>
              <a:ext cx="3004796" cy="102521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D1695EE5-E1B4-FA69-9EEE-BBF5FD8536F6}"/>
                </a:ext>
              </a:extLst>
            </p:cNvPr>
            <p:cNvSpPr txBox="1"/>
            <p:nvPr/>
          </p:nvSpPr>
          <p:spPr>
            <a:xfrm>
              <a:off x="1088020" y="1827225"/>
              <a:ext cx="2430684" cy="584775"/>
            </a:xfrm>
            <a:prstGeom prst="rect">
              <a:avLst/>
            </a:prstGeom>
            <a:noFill/>
          </p:spPr>
          <p:txBody>
            <a:bodyPr wrap="square" rtlCol="0">
              <a:spAutoFit/>
            </a:bodyPr>
            <a:lstStyle/>
            <a:p>
              <a:pPr lvl="0" algn="ctr"/>
              <a:r>
                <a:rPr lang="en-GB" sz="1600" b="1" dirty="0">
                  <a:solidFill>
                    <a:schemeClr val="bg1"/>
                  </a:solidFill>
                  <a:latin typeface="Roboto"/>
                  <a:ea typeface="Roboto"/>
                  <a:cs typeface="Roboto"/>
                </a:rPr>
                <a:t>M</a:t>
              </a:r>
              <a:r>
                <a:rPr lang="en-GB" sz="1600" b="1" i="0" dirty="0">
                  <a:solidFill>
                    <a:schemeClr val="bg1"/>
                  </a:solidFill>
                  <a:effectLst/>
                  <a:latin typeface="Roboto"/>
                  <a:ea typeface="Roboto"/>
                  <a:cs typeface="Roboto"/>
                </a:rPr>
                <a:t>otivations for studying this course(s):</a:t>
              </a:r>
              <a:r>
                <a:rPr lang="en-GB" sz="1600" b="0" i="0" dirty="0">
                  <a:solidFill>
                    <a:schemeClr val="bg1"/>
                  </a:solidFill>
                  <a:effectLst/>
                  <a:latin typeface="Roboto"/>
                  <a:ea typeface="Roboto"/>
                  <a:cs typeface="Roboto"/>
                </a:rPr>
                <a:t> </a:t>
              </a:r>
              <a:endParaRPr lang="en-GB" sz="1600" dirty="0">
                <a:solidFill>
                  <a:schemeClr val="bg1"/>
                </a:solidFill>
                <a:latin typeface="Roboto"/>
                <a:ea typeface="Roboto"/>
                <a:cs typeface="Roboto"/>
              </a:endParaRPr>
            </a:p>
          </p:txBody>
        </p:sp>
        <p:sp>
          <p:nvSpPr>
            <p:cNvPr id="16" name="TextBox 15">
              <a:extLst>
                <a:ext uri="{FF2B5EF4-FFF2-40B4-BE49-F238E27FC236}">
                  <a16:creationId xmlns:a16="http://schemas.microsoft.com/office/drawing/2014/main" id="{1D5BBFA1-D980-6FBF-C5D5-961AE1B964B5}"/>
                </a:ext>
              </a:extLst>
            </p:cNvPr>
            <p:cNvSpPr txBox="1"/>
            <p:nvPr/>
          </p:nvSpPr>
          <p:spPr>
            <a:xfrm>
              <a:off x="966485" y="2847372"/>
              <a:ext cx="2604303" cy="2262158"/>
            </a:xfrm>
            <a:prstGeom prst="rect">
              <a:avLst/>
            </a:prstGeom>
            <a:noFill/>
          </p:spPr>
          <p:txBody>
            <a:bodyPr wrap="square" rtlCol="0">
              <a:spAutoFit/>
            </a:bodyPr>
            <a:lstStyle/>
            <a:p>
              <a:pPr marL="285750" lvl="0" indent="-285750" rtl="0">
                <a:spcAft>
                  <a:spcPts val="600"/>
                </a:spcAft>
                <a:buClr>
                  <a:schemeClr val="accent5"/>
                </a:buClr>
                <a:buFont typeface="Arial" panose="020B0604020202020204" pitchFamily="34" charset="0"/>
                <a:buChar char="•"/>
              </a:pPr>
              <a:r>
                <a:rPr lang="en-GB" sz="1400" b="0" i="0" dirty="0">
                  <a:effectLst/>
                  <a:latin typeface="Roboto"/>
                  <a:ea typeface="Roboto"/>
                  <a:cs typeface="Roboto"/>
                </a:rPr>
                <a:t>Have you been inspired </a:t>
              </a:r>
              <a:br>
                <a:rPr lang="en-GB" sz="1400" b="0" i="0" dirty="0">
                  <a:effectLst/>
                  <a:latin typeface="Roboto"/>
                  <a:ea typeface="Roboto"/>
                  <a:cs typeface="Roboto"/>
                </a:rPr>
              </a:br>
              <a:r>
                <a:rPr lang="en-GB" sz="1400" b="0" i="0" dirty="0">
                  <a:effectLst/>
                  <a:latin typeface="Roboto"/>
                  <a:ea typeface="Roboto"/>
                  <a:cs typeface="Roboto"/>
                </a:rPr>
                <a:t>by a key role model or moment in your life? </a:t>
              </a:r>
              <a:endParaRPr lang="en-GB" sz="1400" dirty="0"/>
            </a:p>
            <a:p>
              <a:pPr marL="285750" lvl="0" indent="-285750" rtl="0">
                <a:spcAft>
                  <a:spcPts val="600"/>
                </a:spcAft>
                <a:buClr>
                  <a:schemeClr val="accent5"/>
                </a:buClr>
                <a:buFont typeface="Arial" panose="020B0604020202020204" pitchFamily="34" charset="0"/>
                <a:buChar char="•"/>
              </a:pPr>
              <a:r>
                <a:rPr lang="en-GB" sz="1400" b="0" i="0" dirty="0">
                  <a:effectLst/>
                  <a:latin typeface="Roboto"/>
                  <a:ea typeface="Roboto"/>
                  <a:cs typeface="Roboto"/>
                </a:rPr>
                <a:t>Is it a subject you love and want to pursue further</a:t>
              </a:r>
              <a:r>
                <a:rPr lang="en-GB" sz="1400" dirty="0">
                  <a:latin typeface="Roboto"/>
                  <a:ea typeface="Roboto"/>
                  <a:cs typeface="Roboto"/>
                </a:rPr>
                <a:t>? </a:t>
              </a:r>
              <a:endParaRPr lang="en-GB" sz="1400" b="0" i="0" dirty="0">
                <a:effectLst/>
                <a:latin typeface="Roboto"/>
                <a:ea typeface="Roboto"/>
                <a:cs typeface="Roboto"/>
              </a:endParaRPr>
            </a:p>
            <a:p>
              <a:pPr marL="285750" lvl="0" indent="-285750" rtl="0">
                <a:spcAft>
                  <a:spcPts val="600"/>
                </a:spcAft>
                <a:buClr>
                  <a:schemeClr val="accent5"/>
                </a:buClr>
                <a:buFont typeface="Arial" panose="020B0604020202020204" pitchFamily="34" charset="0"/>
                <a:buChar char="•"/>
              </a:pPr>
              <a:r>
                <a:rPr lang="en-GB" sz="1400" b="0" i="0" dirty="0">
                  <a:effectLst/>
                  <a:latin typeface="Roboto"/>
                  <a:ea typeface="Roboto"/>
                  <a:cs typeface="Roboto"/>
                </a:rPr>
                <a:t>What is your drive? </a:t>
              </a:r>
              <a:endParaRPr lang="en-GB" sz="1400" b="1" dirty="0">
                <a:latin typeface="Roboto" panose="02000000000000000000" pitchFamily="2" charset="0"/>
              </a:endParaRPr>
            </a:p>
            <a:p>
              <a:pPr marL="285750" lvl="0" indent="-285750" rtl="0">
                <a:spcAft>
                  <a:spcPts val="600"/>
                </a:spcAft>
                <a:buClr>
                  <a:schemeClr val="accent5"/>
                </a:buClr>
                <a:buFont typeface="Arial" panose="020B0604020202020204" pitchFamily="34" charset="0"/>
                <a:buChar char="•"/>
              </a:pPr>
              <a:r>
                <a:rPr lang="en-GB" sz="1400" dirty="0">
                  <a:latin typeface="Roboto"/>
                  <a:ea typeface="Roboto"/>
                  <a:cs typeface="Roboto"/>
                </a:rPr>
                <a:t>H</a:t>
              </a:r>
              <a:r>
                <a:rPr lang="en-GB" sz="1400" b="0" i="0" dirty="0">
                  <a:effectLst/>
                  <a:latin typeface="Roboto"/>
                  <a:ea typeface="Roboto"/>
                  <a:cs typeface="Roboto"/>
                </a:rPr>
                <a:t>ow has your path led </a:t>
              </a:r>
              <a:br>
                <a:rPr lang="en-GB" sz="1400" b="0" i="0" dirty="0">
                  <a:effectLst/>
                  <a:latin typeface="Roboto"/>
                  <a:ea typeface="Roboto"/>
                  <a:cs typeface="Roboto"/>
                </a:rPr>
              </a:br>
              <a:r>
                <a:rPr lang="en-GB" sz="1400" b="0" i="0" dirty="0">
                  <a:effectLst/>
                  <a:latin typeface="Roboto"/>
                  <a:ea typeface="Roboto"/>
                  <a:cs typeface="Roboto"/>
                </a:rPr>
                <a:t>you to this course or subject area? </a:t>
              </a:r>
              <a:endParaRPr lang="en-GB" sz="1400" b="1" dirty="0">
                <a:latin typeface="Roboto" panose="02000000000000000000" pitchFamily="2" charset="0"/>
              </a:endParaRPr>
            </a:p>
          </p:txBody>
        </p:sp>
      </p:grpSp>
      <p:grpSp>
        <p:nvGrpSpPr>
          <p:cNvPr id="17" name="Group 16">
            <a:extLst>
              <a:ext uri="{FF2B5EF4-FFF2-40B4-BE49-F238E27FC236}">
                <a16:creationId xmlns:a16="http://schemas.microsoft.com/office/drawing/2014/main" id="{0E3E847A-E8A8-4BA4-F421-7BA329A8B872}"/>
              </a:ext>
            </a:extLst>
          </p:cNvPr>
          <p:cNvGrpSpPr/>
          <p:nvPr/>
        </p:nvGrpSpPr>
        <p:grpSpPr>
          <a:xfrm>
            <a:off x="4087411" y="1877990"/>
            <a:ext cx="3004796" cy="3677859"/>
            <a:chOff x="4593602" y="1611774"/>
            <a:chExt cx="3004796" cy="3677859"/>
          </a:xfrm>
        </p:grpSpPr>
        <p:sp>
          <p:nvSpPr>
            <p:cNvPr id="18" name="Rectangle 17">
              <a:extLst>
                <a:ext uri="{FF2B5EF4-FFF2-40B4-BE49-F238E27FC236}">
                  <a16:creationId xmlns:a16="http://schemas.microsoft.com/office/drawing/2014/main" id="{873C56F1-1E80-CF4D-238D-A002EC707B9E}"/>
                </a:ext>
              </a:extLst>
            </p:cNvPr>
            <p:cNvSpPr/>
            <p:nvPr/>
          </p:nvSpPr>
          <p:spPr>
            <a:xfrm>
              <a:off x="4593602" y="1611774"/>
              <a:ext cx="3004796" cy="3677859"/>
            </a:xfrm>
            <a:prstGeom prst="rect">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AAB1E42A-26DD-3A49-7D93-BADEB180A18A}"/>
                </a:ext>
              </a:extLst>
            </p:cNvPr>
            <p:cNvSpPr/>
            <p:nvPr/>
          </p:nvSpPr>
          <p:spPr>
            <a:xfrm>
              <a:off x="4593602" y="1611774"/>
              <a:ext cx="3004796" cy="102521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5AB09751-7442-B34C-829F-757C88528657}"/>
                </a:ext>
              </a:extLst>
            </p:cNvPr>
            <p:cNvSpPr txBox="1"/>
            <p:nvPr/>
          </p:nvSpPr>
          <p:spPr>
            <a:xfrm>
              <a:off x="4797706" y="1827225"/>
              <a:ext cx="2569580" cy="584775"/>
            </a:xfrm>
            <a:prstGeom prst="rect">
              <a:avLst/>
            </a:prstGeom>
            <a:noFill/>
          </p:spPr>
          <p:txBody>
            <a:bodyPr wrap="square" rtlCol="0">
              <a:spAutoFit/>
            </a:bodyPr>
            <a:lstStyle/>
            <a:p>
              <a:pPr lvl="0" algn="ctr"/>
              <a:r>
                <a:rPr lang="en-GB" sz="1600" b="1" dirty="0">
                  <a:solidFill>
                    <a:schemeClr val="bg1"/>
                  </a:solidFill>
                  <a:latin typeface="Roboto"/>
                  <a:ea typeface="Roboto"/>
                  <a:cs typeface="Roboto"/>
                </a:rPr>
                <a:t>K</a:t>
              </a:r>
              <a:r>
                <a:rPr lang="en-GB" sz="1600" b="1" i="0" dirty="0">
                  <a:solidFill>
                    <a:schemeClr val="bg1"/>
                  </a:solidFill>
                  <a:effectLst/>
                  <a:latin typeface="Roboto"/>
                  <a:ea typeface="Roboto"/>
                  <a:cs typeface="Roboto"/>
                </a:rPr>
                <a:t>nowledge of this subject area and interests:</a:t>
              </a:r>
              <a:r>
                <a:rPr lang="en-GB" sz="1600" b="0" i="0" dirty="0">
                  <a:solidFill>
                    <a:schemeClr val="bg1"/>
                  </a:solidFill>
                  <a:effectLst/>
                  <a:latin typeface="Roboto"/>
                  <a:ea typeface="Roboto"/>
                  <a:cs typeface="Roboto"/>
                </a:rPr>
                <a:t> </a:t>
              </a:r>
              <a:endParaRPr lang="en-GB" sz="1600" dirty="0">
                <a:solidFill>
                  <a:schemeClr val="bg1"/>
                </a:solidFill>
                <a:latin typeface="Roboto"/>
                <a:ea typeface="Roboto"/>
                <a:cs typeface="Roboto"/>
              </a:endParaRPr>
            </a:p>
          </p:txBody>
        </p:sp>
        <p:sp>
          <p:nvSpPr>
            <p:cNvPr id="21" name="TextBox 20">
              <a:extLst>
                <a:ext uri="{FF2B5EF4-FFF2-40B4-BE49-F238E27FC236}">
                  <a16:creationId xmlns:a16="http://schemas.microsoft.com/office/drawing/2014/main" id="{F3F0C4E4-5856-017E-B20C-AC9A32828946}"/>
                </a:ext>
              </a:extLst>
            </p:cNvPr>
            <p:cNvSpPr txBox="1"/>
            <p:nvPr/>
          </p:nvSpPr>
          <p:spPr>
            <a:xfrm>
              <a:off x="4739831" y="2847373"/>
              <a:ext cx="2627453" cy="1969770"/>
            </a:xfrm>
            <a:prstGeom prst="rect">
              <a:avLst/>
            </a:prstGeom>
            <a:noFill/>
          </p:spPr>
          <p:txBody>
            <a:bodyPr wrap="square" rtlCol="0">
              <a:spAutoFit/>
            </a:bodyPr>
            <a:lstStyle/>
            <a:p>
              <a:pPr marL="285750" lvl="0" indent="-285750">
                <a:spcAft>
                  <a:spcPts val="600"/>
                </a:spcAft>
                <a:buClr>
                  <a:schemeClr val="tx1"/>
                </a:buClr>
                <a:buFont typeface="Arial" panose="020B0604020202020204" pitchFamily="34" charset="0"/>
                <a:buChar char="•"/>
              </a:pPr>
              <a:r>
                <a:rPr lang="en-GB" sz="1400" b="0" i="0" dirty="0">
                  <a:effectLst/>
                  <a:latin typeface="Roboto"/>
                  <a:ea typeface="Roboto"/>
                  <a:cs typeface="Roboto"/>
                </a:rPr>
                <a:t>Is there a particular subject area you’ve researched?</a:t>
              </a:r>
              <a:endParaRPr lang="en-GB" sz="1400" dirty="0">
                <a:latin typeface="Roboto"/>
                <a:ea typeface="Roboto"/>
                <a:cs typeface="Roboto"/>
              </a:endParaRPr>
            </a:p>
            <a:p>
              <a:pPr marL="285750" lvl="0" indent="-285750">
                <a:spcAft>
                  <a:spcPts val="600"/>
                </a:spcAft>
                <a:buClr>
                  <a:schemeClr val="tx1"/>
                </a:buClr>
                <a:buFont typeface="Arial" panose="020B0604020202020204" pitchFamily="34" charset="0"/>
                <a:buChar char="•"/>
              </a:pPr>
              <a:r>
                <a:rPr lang="en-GB" sz="1400" dirty="0">
                  <a:latin typeface="Roboto"/>
                  <a:ea typeface="Roboto"/>
                  <a:cs typeface="Roboto"/>
                </a:rPr>
                <a:t>Something you </a:t>
              </a:r>
              <a:r>
                <a:rPr lang="en-GB" sz="1400" b="0" i="0" dirty="0">
                  <a:effectLst/>
                  <a:latin typeface="Roboto"/>
                  <a:ea typeface="Roboto"/>
                  <a:cs typeface="Roboto"/>
                </a:rPr>
                <a:t>can’t wait to learn more about</a:t>
              </a:r>
              <a:r>
                <a:rPr lang="en-GB" sz="1400" dirty="0">
                  <a:latin typeface="Roboto"/>
                  <a:ea typeface="Roboto"/>
                  <a:cs typeface="Roboto"/>
                </a:rPr>
                <a:t>?</a:t>
              </a:r>
            </a:p>
            <a:p>
              <a:pPr marL="285750" lvl="0" indent="-285750" rtl="0">
                <a:spcAft>
                  <a:spcPts val="600"/>
                </a:spcAft>
                <a:buClr>
                  <a:schemeClr val="tx1"/>
                </a:buClr>
                <a:buFont typeface="Arial" panose="020B0604020202020204" pitchFamily="34" charset="0"/>
                <a:buChar char="•"/>
              </a:pPr>
              <a:r>
                <a:rPr lang="en-GB" sz="1400" b="0" i="0" dirty="0">
                  <a:effectLst/>
                  <a:latin typeface="Roboto"/>
                  <a:ea typeface="Roboto"/>
                  <a:cs typeface="Roboto"/>
                </a:rPr>
                <a:t>What about a book or subject expert doing great things that’s sparked your interest? </a:t>
              </a:r>
            </a:p>
          </p:txBody>
        </p:sp>
      </p:grpSp>
      <p:grpSp>
        <p:nvGrpSpPr>
          <p:cNvPr id="22" name="Group 21">
            <a:extLst>
              <a:ext uri="{FF2B5EF4-FFF2-40B4-BE49-F238E27FC236}">
                <a16:creationId xmlns:a16="http://schemas.microsoft.com/office/drawing/2014/main" id="{CD0676AA-2AB3-CB24-1C52-B44E15F4CC23}"/>
              </a:ext>
            </a:extLst>
          </p:cNvPr>
          <p:cNvGrpSpPr/>
          <p:nvPr/>
        </p:nvGrpSpPr>
        <p:grpSpPr>
          <a:xfrm>
            <a:off x="7371546" y="1877990"/>
            <a:ext cx="3300312" cy="3677859"/>
            <a:chOff x="8378522" y="1611774"/>
            <a:chExt cx="3300312" cy="3677859"/>
          </a:xfrm>
        </p:grpSpPr>
        <p:sp>
          <p:nvSpPr>
            <p:cNvPr id="23" name="Rectangle 22">
              <a:extLst>
                <a:ext uri="{FF2B5EF4-FFF2-40B4-BE49-F238E27FC236}">
                  <a16:creationId xmlns:a16="http://schemas.microsoft.com/office/drawing/2014/main" id="{83E588EE-2887-6409-C50F-A98840851BD1}"/>
                </a:ext>
              </a:extLst>
            </p:cNvPr>
            <p:cNvSpPr/>
            <p:nvPr/>
          </p:nvSpPr>
          <p:spPr>
            <a:xfrm>
              <a:off x="8378522" y="1611774"/>
              <a:ext cx="3300312" cy="3677859"/>
            </a:xfrm>
            <a:prstGeom prst="rect">
              <a:avLst/>
            </a:prstGeom>
            <a:solidFill>
              <a:schemeClr val="accent2">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CC35C083-1684-37F6-2AA5-A5B8F7091CA6}"/>
                </a:ext>
              </a:extLst>
            </p:cNvPr>
            <p:cNvSpPr/>
            <p:nvPr/>
          </p:nvSpPr>
          <p:spPr>
            <a:xfrm>
              <a:off x="8378522" y="1611774"/>
              <a:ext cx="3300311" cy="103669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34D98843-F2CD-6563-E3FF-3441D422A571}"/>
                </a:ext>
              </a:extLst>
            </p:cNvPr>
            <p:cNvSpPr txBox="1"/>
            <p:nvPr/>
          </p:nvSpPr>
          <p:spPr>
            <a:xfrm>
              <a:off x="8552916" y="1724969"/>
              <a:ext cx="2951522" cy="830997"/>
            </a:xfrm>
            <a:prstGeom prst="rect">
              <a:avLst/>
            </a:prstGeom>
            <a:noFill/>
          </p:spPr>
          <p:txBody>
            <a:bodyPr wrap="square" rtlCol="0">
              <a:spAutoFit/>
            </a:bodyPr>
            <a:lstStyle/>
            <a:p>
              <a:pPr lvl="0" algn="ctr"/>
              <a:r>
                <a:rPr lang="en-GB" sz="1600" b="1" i="0" dirty="0">
                  <a:solidFill>
                    <a:schemeClr val="bg1"/>
                  </a:solidFill>
                  <a:effectLst/>
                  <a:latin typeface="Roboto"/>
                  <a:ea typeface="Roboto"/>
                  <a:cs typeface="Roboto"/>
                </a:rPr>
                <a:t>Future plans; demonstrate why this course/subject </a:t>
              </a:r>
              <a:br>
                <a:rPr lang="en-GB" sz="1600" b="1" i="0" dirty="0">
                  <a:solidFill>
                    <a:schemeClr val="bg1"/>
                  </a:solidFill>
                  <a:effectLst/>
                  <a:latin typeface="Roboto"/>
                  <a:ea typeface="Roboto"/>
                  <a:cs typeface="Roboto"/>
                </a:rPr>
              </a:br>
              <a:r>
                <a:rPr lang="en-GB" sz="1600" b="1" i="0" dirty="0">
                  <a:solidFill>
                    <a:schemeClr val="bg1"/>
                  </a:solidFill>
                  <a:effectLst/>
                  <a:latin typeface="Roboto"/>
                  <a:ea typeface="Roboto"/>
                  <a:cs typeface="Roboto"/>
                </a:rPr>
                <a:t>is a good fit: </a:t>
              </a:r>
              <a:endParaRPr lang="en-GB" sz="1600" dirty="0">
                <a:solidFill>
                  <a:schemeClr val="bg1"/>
                </a:solidFill>
                <a:latin typeface="Roboto"/>
                <a:ea typeface="Roboto"/>
                <a:cs typeface="Roboto"/>
              </a:endParaRPr>
            </a:p>
          </p:txBody>
        </p:sp>
        <p:sp>
          <p:nvSpPr>
            <p:cNvPr id="26" name="TextBox 25">
              <a:extLst>
                <a:ext uri="{FF2B5EF4-FFF2-40B4-BE49-F238E27FC236}">
                  <a16:creationId xmlns:a16="http://schemas.microsoft.com/office/drawing/2014/main" id="{CF833E99-2401-4225-0545-026A056D2C7D}"/>
                </a:ext>
              </a:extLst>
            </p:cNvPr>
            <p:cNvSpPr txBox="1"/>
            <p:nvPr/>
          </p:nvSpPr>
          <p:spPr>
            <a:xfrm>
              <a:off x="8542118" y="2893670"/>
              <a:ext cx="2858923" cy="2092881"/>
            </a:xfrm>
            <a:prstGeom prst="rect">
              <a:avLst/>
            </a:prstGeom>
            <a:noFill/>
          </p:spPr>
          <p:txBody>
            <a:bodyPr wrap="square" lIns="0" tIns="0" rIns="0" bIns="0" rtlCol="0">
              <a:spAutoFit/>
            </a:bodyPr>
            <a:lstStyle/>
            <a:p>
              <a:pPr marL="285750" lvl="0" indent="-285750" rtl="0">
                <a:spcAft>
                  <a:spcPts val="600"/>
                </a:spcAft>
                <a:buClr>
                  <a:schemeClr val="accent2"/>
                </a:buClr>
                <a:buFont typeface="Arial" panose="020B0604020202020204" pitchFamily="34" charset="0"/>
                <a:buChar char="•"/>
              </a:pPr>
              <a:r>
                <a:rPr lang="en-GB" sz="1400" b="0" i="0" dirty="0">
                  <a:effectLst/>
                  <a:latin typeface="Roboto"/>
                  <a:ea typeface="Roboto"/>
                  <a:cs typeface="Roboto"/>
                </a:rPr>
                <a:t>Do you already have a particular profession in mind? </a:t>
              </a:r>
              <a:endParaRPr lang="en-GB" sz="1400" dirty="0"/>
            </a:p>
            <a:p>
              <a:pPr marL="285750" lvl="0" indent="-285750" rtl="0">
                <a:spcAft>
                  <a:spcPts val="600"/>
                </a:spcAft>
                <a:buClr>
                  <a:schemeClr val="accent2"/>
                </a:buClr>
                <a:buFont typeface="Arial" panose="020B0604020202020204" pitchFamily="34" charset="0"/>
                <a:buChar char="•"/>
              </a:pPr>
              <a:r>
                <a:rPr lang="en-GB" sz="1400" b="0" i="0" dirty="0">
                  <a:effectLst/>
                  <a:latin typeface="Roboto"/>
                  <a:ea typeface="Roboto"/>
                  <a:cs typeface="Roboto"/>
                </a:rPr>
                <a:t>How might you use your studies to launch your career? </a:t>
              </a:r>
            </a:p>
            <a:p>
              <a:pPr marL="285750" lvl="0" indent="-285750">
                <a:spcAft>
                  <a:spcPts val="600"/>
                </a:spcAft>
                <a:buClr>
                  <a:schemeClr val="accent2"/>
                </a:buClr>
                <a:buFont typeface="Arial" panose="020B0604020202020204" pitchFamily="34" charset="0"/>
                <a:buChar char="•"/>
              </a:pPr>
              <a:r>
                <a:rPr lang="en-GB" sz="1400" dirty="0">
                  <a:latin typeface="Roboto"/>
                  <a:ea typeface="Roboto"/>
                  <a:cs typeface="Roboto"/>
                </a:rPr>
                <a:t>W</a:t>
              </a:r>
              <a:r>
                <a:rPr lang="en-GB" sz="1400" b="0" i="0" dirty="0">
                  <a:effectLst/>
                  <a:latin typeface="Roboto"/>
                  <a:ea typeface="Roboto"/>
                  <a:cs typeface="Roboto"/>
                </a:rPr>
                <a:t>hat’s important to you and your future, and how might </a:t>
              </a:r>
              <a:br>
                <a:rPr lang="en-GB" sz="1400" b="0" i="0" dirty="0">
                  <a:effectLst/>
                  <a:latin typeface="Roboto"/>
                  <a:ea typeface="Roboto"/>
                  <a:cs typeface="Roboto"/>
                </a:rPr>
              </a:br>
              <a:r>
                <a:rPr lang="en-GB" sz="1400" b="0" i="0" dirty="0">
                  <a:effectLst/>
                  <a:latin typeface="Roboto"/>
                  <a:ea typeface="Roboto"/>
                  <a:cs typeface="Roboto"/>
                </a:rPr>
                <a:t>the knowledge gained from </a:t>
              </a:r>
              <a:br>
                <a:rPr lang="en-GB" sz="1400" b="0" i="0" dirty="0">
                  <a:effectLst/>
                  <a:latin typeface="Roboto"/>
                  <a:ea typeface="Roboto"/>
                  <a:cs typeface="Roboto"/>
                </a:rPr>
              </a:br>
              <a:r>
                <a:rPr lang="en-GB" sz="1400" b="0" i="0" dirty="0">
                  <a:effectLst/>
                  <a:latin typeface="Roboto"/>
                  <a:ea typeface="Roboto"/>
                  <a:cs typeface="Roboto"/>
                </a:rPr>
                <a:t>this course(s) help you </a:t>
              </a:r>
              <a:br>
                <a:rPr lang="en-GB" sz="1400" b="0" i="0" dirty="0">
                  <a:effectLst/>
                  <a:latin typeface="Roboto"/>
                  <a:ea typeface="Roboto"/>
                  <a:cs typeface="Roboto"/>
                </a:rPr>
              </a:br>
              <a:r>
                <a:rPr lang="en-GB" sz="1400" b="0" i="0" dirty="0">
                  <a:effectLst/>
                  <a:latin typeface="Roboto"/>
                  <a:ea typeface="Roboto"/>
                  <a:cs typeface="Roboto"/>
                </a:rPr>
                <a:t>achieve this?</a:t>
              </a:r>
            </a:p>
          </p:txBody>
        </p:sp>
      </p:grpSp>
      <p:sp>
        <p:nvSpPr>
          <p:cNvPr id="28" name="TextBox 27">
            <a:extLst>
              <a:ext uri="{FF2B5EF4-FFF2-40B4-BE49-F238E27FC236}">
                <a16:creationId xmlns:a16="http://schemas.microsoft.com/office/drawing/2014/main" id="{9C4E4F1A-C6D6-DE5E-8118-DF48201078CB}"/>
              </a:ext>
            </a:extLst>
          </p:cNvPr>
          <p:cNvSpPr txBox="1"/>
          <p:nvPr/>
        </p:nvSpPr>
        <p:spPr>
          <a:xfrm>
            <a:off x="707208" y="1392968"/>
            <a:ext cx="11677967" cy="3539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effectLst/>
                <a:uLnTx/>
                <a:uFillTx/>
                <a:latin typeface="Roboto" panose="02000000000000000000" pitchFamily="2" charset="0"/>
                <a:ea typeface="+mn-ea"/>
                <a:cs typeface="+mn-cs"/>
              </a:rPr>
              <a:t>You’ll want to show </a:t>
            </a:r>
            <a:r>
              <a:rPr kumimoji="0" lang="en-GB" sz="1700" b="1" i="0" u="none" strike="noStrike" kern="1200" cap="none" spc="0" normalizeH="0" baseline="0" noProof="0" dirty="0">
                <a:ln>
                  <a:noFill/>
                </a:ln>
                <a:effectLst/>
                <a:uLnTx/>
                <a:uFillTx/>
                <a:latin typeface="Roboto" panose="02000000000000000000" pitchFamily="2" charset="0"/>
                <a:ea typeface="+mn-ea"/>
                <a:cs typeface="+mn-cs"/>
              </a:rPr>
              <a:t>evidence</a:t>
            </a:r>
            <a:r>
              <a:rPr kumimoji="0" lang="en-GB" sz="1700" b="0" i="0" u="none" strike="noStrike" kern="1200" cap="none" spc="0" normalizeH="0" baseline="0" noProof="0" dirty="0">
                <a:ln>
                  <a:noFill/>
                </a:ln>
                <a:effectLst/>
                <a:uLnTx/>
                <a:uFillTx/>
                <a:latin typeface="Roboto" panose="02000000000000000000" pitchFamily="2" charset="0"/>
                <a:ea typeface="+mn-ea"/>
                <a:cs typeface="+mn-cs"/>
              </a:rPr>
              <a:t> of passion, curiosity and interest; this might include: </a:t>
            </a:r>
            <a:endParaRPr kumimoji="0" lang="en-GB" sz="1700" b="1" i="0" u="none" strike="noStrike" kern="1200" cap="none" spc="0" normalizeH="0" baseline="0" noProof="0" dirty="0">
              <a:ln>
                <a:noFill/>
              </a:ln>
              <a:effectLst/>
              <a:uLnTx/>
              <a:uFillTx/>
              <a:latin typeface="Roboto" panose="02000000000000000000" pitchFamily="2" charset="0"/>
              <a:ea typeface="+mn-ea"/>
              <a:cs typeface="+mn-cs"/>
            </a:endParaRPr>
          </a:p>
        </p:txBody>
      </p:sp>
      <p:pic>
        <p:nvPicPr>
          <p:cNvPr id="33" name="Graphic 32">
            <a:extLst>
              <a:ext uri="{FF2B5EF4-FFF2-40B4-BE49-F238E27FC236}">
                <a16:creationId xmlns:a16="http://schemas.microsoft.com/office/drawing/2014/main" id="{4ECB60AA-87E2-E5E8-81EB-DF15A3689B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66028" y="3721335"/>
            <a:ext cx="3553275" cy="3553275"/>
          </a:xfrm>
          <a:prstGeom prst="rect">
            <a:avLst/>
          </a:prstGeom>
        </p:spPr>
      </p:pic>
      <p:sp>
        <p:nvSpPr>
          <p:cNvPr id="34" name="TextBox 33">
            <a:extLst>
              <a:ext uri="{FF2B5EF4-FFF2-40B4-BE49-F238E27FC236}">
                <a16:creationId xmlns:a16="http://schemas.microsoft.com/office/drawing/2014/main" id="{99617EAF-C2C9-742E-DC22-43F511504F37}"/>
              </a:ext>
            </a:extLst>
          </p:cNvPr>
          <p:cNvSpPr txBox="1"/>
          <p:nvPr/>
        </p:nvSpPr>
        <p:spPr>
          <a:xfrm>
            <a:off x="803275" y="5855341"/>
            <a:ext cx="9868582" cy="769441"/>
          </a:xfrm>
          <a:prstGeom prst="rect">
            <a:avLst/>
          </a:prstGeom>
          <a:noFill/>
        </p:spPr>
        <p:txBody>
          <a:bodyPr wrap="square" lIns="0" tIns="0" rIns="0" bIns="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GB" sz="1700" b="1" u="none" strike="noStrike" kern="1200" cap="none" spc="0" normalizeH="0" baseline="0" noProof="0" dirty="0">
                <a:ln>
                  <a:noFill/>
                </a:ln>
                <a:solidFill>
                  <a:schemeClr val="accent5"/>
                </a:solidFill>
                <a:effectLst/>
                <a:uLnTx/>
                <a:uFillTx/>
                <a:latin typeface="Roboto" panose="02000000000000000000" pitchFamily="2" charset="0"/>
                <a:ea typeface="Roboto" panose="02000000000000000000" pitchFamily="2" charset="0"/>
                <a:cs typeface="Roboto" panose="02000000000000000000" pitchFamily="2" charset="0"/>
              </a:rPr>
              <a:t>Remember</a:t>
            </a:r>
            <a:r>
              <a:rPr kumimoji="0" lang="en-GB" sz="170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 these are just some examples, you don’t need to include it all. </a:t>
            </a:r>
            <a:br>
              <a:rPr kumimoji="0" lang="en-GB" sz="170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br>
            <a:r>
              <a:rPr kumimoji="0" lang="en-GB" sz="170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The key is to research the course(s) to find out what might be most relevant.</a:t>
            </a:r>
            <a:r>
              <a:rPr lang="en-GB" sz="1700" dirty="0">
                <a:latin typeface="Roboto" panose="02000000000000000000" pitchFamily="2" charset="0"/>
                <a:ea typeface="Roboto" panose="02000000000000000000" pitchFamily="2" charset="0"/>
                <a:cs typeface="Roboto" panose="02000000000000000000" pitchFamily="2" charset="0"/>
              </a:rPr>
              <a:t> </a:t>
            </a:r>
          </a:p>
          <a:p>
            <a:pPr marL="0" marR="0" lvl="0" indent="0" algn="ctr" defTabSz="914400" rtl="0" eaLnBrk="1" fontAlgn="auto" latinLnBrk="0" hangingPunct="1">
              <a:lnSpc>
                <a:spcPts val="2000"/>
              </a:lnSpc>
              <a:spcBef>
                <a:spcPts val="0"/>
              </a:spcBef>
              <a:spcAft>
                <a:spcPts val="0"/>
              </a:spcAft>
              <a:buClrTx/>
              <a:buSzTx/>
              <a:buFontTx/>
              <a:buNone/>
              <a:tabLst/>
              <a:defRPr/>
            </a:pPr>
            <a:r>
              <a:rPr lang="en-GB" sz="1700" dirty="0">
                <a:latin typeface="Roboto" panose="02000000000000000000" pitchFamily="2" charset="0"/>
                <a:ea typeface="Roboto" panose="02000000000000000000" pitchFamily="2" charset="0"/>
                <a:cs typeface="Roboto" panose="02000000000000000000" pitchFamily="2" charset="0"/>
              </a:rPr>
              <a:t>Check out the </a:t>
            </a:r>
            <a:r>
              <a:rPr lang="en-GB" sz="1700" dirty="0">
                <a:latin typeface="Roboto" panose="02000000000000000000" pitchFamily="2" charset="0"/>
                <a:ea typeface="Roboto" panose="02000000000000000000" pitchFamily="2" charset="0"/>
                <a:cs typeface="Roboto" panose="02000000000000000000" pitchFamily="2" charset="0"/>
                <a:hlinkClick r:id="rId5"/>
              </a:rPr>
              <a:t>UCAS personal statement guidance</a:t>
            </a:r>
            <a:r>
              <a:rPr lang="en-GB" sz="1700" dirty="0">
                <a:latin typeface="Roboto" panose="02000000000000000000" pitchFamily="2" charset="0"/>
                <a:ea typeface="Roboto" panose="02000000000000000000" pitchFamily="2" charset="0"/>
                <a:cs typeface="Roboto" panose="02000000000000000000" pitchFamily="2" charset="0"/>
              </a:rPr>
              <a:t>. </a:t>
            </a:r>
            <a:endParaRPr kumimoji="0" lang="en-GB" sz="170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1007909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A9CE6-1C20-2E36-68A7-E90C59BFFC9F}"/>
              </a:ext>
            </a:extLst>
          </p:cNvPr>
          <p:cNvSpPr txBox="1">
            <a:spLocks/>
          </p:cNvSpPr>
          <p:nvPr/>
        </p:nvSpPr>
        <p:spPr>
          <a:xfrm>
            <a:off x="803275" y="234597"/>
            <a:ext cx="10586214" cy="1478720"/>
          </a:xfrm>
          <a:prstGeom prst="rect">
            <a:avLst/>
          </a:prstGeom>
        </p:spPr>
        <p:txBody>
          <a:bodyPr vert="horz" wrap="none" lIns="0" tIns="0" rIns="0" bIns="0" rtlCol="0" anchor="b">
            <a:noAutofit/>
          </a:bodyPr>
          <a:lstStyle>
            <a:lvl1pPr algn="l" defTabSz="914377" rtl="0" eaLnBrk="1" latinLnBrk="0" hangingPunct="1">
              <a:lnSpc>
                <a:spcPct val="90000"/>
              </a:lnSpc>
              <a:spcBef>
                <a:spcPct val="0"/>
              </a:spcBef>
              <a:buNone/>
              <a:defRPr sz="4800" b="1" kern="1200">
                <a:solidFill>
                  <a:schemeClr val="tx1"/>
                </a:solidFill>
                <a:latin typeface="+mn-lt"/>
                <a:ea typeface="Roboto" panose="02000000000000000000" pitchFamily="2" charset="0"/>
                <a:cs typeface="Roboto" panose="02000000000000000000" pitchFamily="2" charset="0"/>
              </a:defRPr>
            </a:lvl1pPr>
          </a:lstStyle>
          <a:p>
            <a:pPr marL="0" marR="0" lvl="0" indent="0" algn="l" defTabSz="914377" rtl="0" eaLnBrk="1" fontAlgn="auto" latinLnBrk="0" hangingPunct="1">
              <a:lnSpc>
                <a:spcPts val="4000"/>
              </a:lnSpc>
              <a:spcBef>
                <a:spcPct val="0"/>
              </a:spcBef>
              <a:spcAft>
                <a:spcPts val="0"/>
              </a:spcAft>
              <a:buClrTx/>
              <a:buSzTx/>
              <a:buFontTx/>
              <a:buNone/>
              <a:tabLst/>
              <a:defRPr/>
            </a:pPr>
            <a:r>
              <a:rPr kumimoji="0" lang="en-GB" sz="4700" u="none" strike="noStrike" kern="1200" cap="none" spc="0" normalizeH="0" baseline="0" noProof="0" dirty="0">
                <a:ln>
                  <a:noFill/>
                </a:ln>
                <a:solidFill>
                  <a:schemeClr val="accent2"/>
                </a:solidFill>
                <a:effectLst/>
                <a:uLnTx/>
                <a:uFillTx/>
                <a:latin typeface="Apricus Black" pitchFamily="2" charset="0"/>
              </a:rPr>
              <a:t>Q2: </a:t>
            </a:r>
            <a:r>
              <a:rPr kumimoji="0" lang="en-GB" sz="4700" u="none" strike="noStrike" kern="1200" cap="none" spc="0" normalizeH="0" baseline="0" noProof="0" dirty="0">
                <a:ln>
                  <a:noFill/>
                </a:ln>
                <a:solidFill>
                  <a:schemeClr val="accent5"/>
                </a:solidFill>
                <a:effectLst/>
                <a:uLnTx/>
                <a:uFillTx/>
                <a:latin typeface="Apricus Black" pitchFamily="2" charset="0"/>
              </a:rPr>
              <a:t>How have your qualifications and studies helped</a:t>
            </a:r>
            <a:br>
              <a:rPr kumimoji="0" lang="en-GB" sz="4700" u="none" strike="noStrike" kern="1200" cap="none" spc="0" normalizeH="0" baseline="0" noProof="0" dirty="0">
                <a:ln>
                  <a:noFill/>
                </a:ln>
                <a:solidFill>
                  <a:schemeClr val="accent5"/>
                </a:solidFill>
                <a:effectLst/>
                <a:uLnTx/>
                <a:uFillTx/>
                <a:latin typeface="Apricus Black" pitchFamily="2" charset="0"/>
              </a:rPr>
            </a:br>
            <a:r>
              <a:rPr kumimoji="0" lang="en-GB" sz="4700" u="none" strike="noStrike" kern="1200" cap="none" spc="0" normalizeH="0" baseline="0" noProof="0" dirty="0">
                <a:ln>
                  <a:noFill/>
                </a:ln>
                <a:solidFill>
                  <a:schemeClr val="accent5"/>
                </a:solidFill>
                <a:effectLst/>
                <a:uLnTx/>
                <a:uFillTx/>
                <a:latin typeface="Apricus Black" pitchFamily="2" charset="0"/>
              </a:rPr>
              <a:t>        you to prepare for this course or subject?</a:t>
            </a:r>
          </a:p>
        </p:txBody>
      </p:sp>
      <p:grpSp>
        <p:nvGrpSpPr>
          <p:cNvPr id="5" name="Group 4">
            <a:extLst>
              <a:ext uri="{FF2B5EF4-FFF2-40B4-BE49-F238E27FC236}">
                <a16:creationId xmlns:a16="http://schemas.microsoft.com/office/drawing/2014/main" id="{4E795F0E-EF64-76BF-54BD-251A41A77FC6}"/>
              </a:ext>
            </a:extLst>
          </p:cNvPr>
          <p:cNvGrpSpPr/>
          <p:nvPr/>
        </p:nvGrpSpPr>
        <p:grpSpPr>
          <a:xfrm>
            <a:off x="803275" y="2225229"/>
            <a:ext cx="3004796" cy="3029677"/>
            <a:chOff x="803275" y="1611774"/>
            <a:chExt cx="3004796" cy="3029677"/>
          </a:xfrm>
        </p:grpSpPr>
        <p:sp>
          <p:nvSpPr>
            <p:cNvPr id="6" name="Rectangle 5">
              <a:extLst>
                <a:ext uri="{FF2B5EF4-FFF2-40B4-BE49-F238E27FC236}">
                  <a16:creationId xmlns:a16="http://schemas.microsoft.com/office/drawing/2014/main" id="{5C04EA20-C95D-FA73-A682-D4242B1AA571}"/>
                </a:ext>
              </a:extLst>
            </p:cNvPr>
            <p:cNvSpPr/>
            <p:nvPr/>
          </p:nvSpPr>
          <p:spPr>
            <a:xfrm>
              <a:off x="803275" y="1611774"/>
              <a:ext cx="3004796" cy="3029677"/>
            </a:xfrm>
            <a:prstGeom prst="rect">
              <a:avLst/>
            </a:prstGeom>
            <a:solidFill>
              <a:schemeClr val="accent5">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2C59CCA-0C88-52CE-63B6-6F2EFC25CB3D}"/>
                </a:ext>
              </a:extLst>
            </p:cNvPr>
            <p:cNvSpPr/>
            <p:nvPr/>
          </p:nvSpPr>
          <p:spPr>
            <a:xfrm>
              <a:off x="803275" y="1611774"/>
              <a:ext cx="3004796" cy="102521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170B772B-3656-F60E-6578-48B3D2A93D61}"/>
                </a:ext>
              </a:extLst>
            </p:cNvPr>
            <p:cNvSpPr txBox="1"/>
            <p:nvPr/>
          </p:nvSpPr>
          <p:spPr>
            <a:xfrm>
              <a:off x="914401" y="1723052"/>
              <a:ext cx="2754774" cy="830997"/>
            </a:xfrm>
            <a:prstGeom prst="rect">
              <a:avLst/>
            </a:prstGeom>
            <a:noFill/>
          </p:spPr>
          <p:txBody>
            <a:bodyPr wrap="square" rtlCol="0">
              <a:spAutoFit/>
            </a:bodyPr>
            <a:lstStyle/>
            <a:p>
              <a:pPr lvl="0" algn="ctr"/>
              <a:r>
                <a:rPr lang="en-GB" sz="1600" b="1" i="0" dirty="0">
                  <a:solidFill>
                    <a:schemeClr val="bg1"/>
                  </a:solidFill>
                  <a:effectLst/>
                  <a:latin typeface="Roboto" panose="02000000000000000000" pitchFamily="2" charset="0"/>
                </a:rPr>
                <a:t>How your studies or training relate to chosen course(s) or subject area: </a:t>
              </a:r>
              <a:endParaRPr lang="en-GB" sz="1600" dirty="0">
                <a:solidFill>
                  <a:schemeClr val="bg1"/>
                </a:solidFill>
              </a:endParaRPr>
            </a:p>
          </p:txBody>
        </p:sp>
        <p:sp>
          <p:nvSpPr>
            <p:cNvPr id="9" name="TextBox 8">
              <a:extLst>
                <a:ext uri="{FF2B5EF4-FFF2-40B4-BE49-F238E27FC236}">
                  <a16:creationId xmlns:a16="http://schemas.microsoft.com/office/drawing/2014/main" id="{0AEFFE9F-6674-7CAE-2C5F-F1E18781A62E}"/>
                </a:ext>
              </a:extLst>
            </p:cNvPr>
            <p:cNvSpPr txBox="1"/>
            <p:nvPr/>
          </p:nvSpPr>
          <p:spPr>
            <a:xfrm>
              <a:off x="966485" y="2766347"/>
              <a:ext cx="2604303" cy="1677382"/>
            </a:xfrm>
            <a:prstGeom prst="rect">
              <a:avLst/>
            </a:prstGeom>
            <a:noFill/>
          </p:spPr>
          <p:txBody>
            <a:bodyPr wrap="square" rtlCol="0">
              <a:spAutoFit/>
            </a:bodyPr>
            <a:lstStyle/>
            <a:p>
              <a:pPr marL="285750" lvl="0" indent="-285750">
                <a:spcAft>
                  <a:spcPts val="600"/>
                </a:spcAft>
                <a:buClr>
                  <a:schemeClr val="accent5"/>
                </a:buClr>
                <a:buFont typeface="Arial" panose="020B0604020202020204" pitchFamily="34" charset="0"/>
                <a:buChar char="•"/>
              </a:pPr>
              <a:r>
                <a:rPr lang="en-GB" sz="1400" b="0" i="0" dirty="0">
                  <a:effectLst/>
                  <a:latin typeface="Roboto" panose="02000000000000000000" pitchFamily="2" charset="0"/>
                </a:rPr>
                <a:t>This could be your current or previous studies. </a:t>
              </a:r>
              <a:endParaRPr lang="en-GB" sz="1400" dirty="0"/>
            </a:p>
            <a:p>
              <a:pPr marL="285750" lvl="0" indent="-285750">
                <a:spcAft>
                  <a:spcPts val="600"/>
                </a:spcAft>
                <a:buClr>
                  <a:schemeClr val="accent5"/>
                </a:buClr>
                <a:buFont typeface="Arial" panose="020B0604020202020204" pitchFamily="34" charset="0"/>
                <a:buChar char="•"/>
              </a:pPr>
              <a:r>
                <a:rPr lang="en-GB" sz="1400" b="0" i="0" dirty="0">
                  <a:effectLst/>
                  <a:latin typeface="Roboto" panose="02000000000000000000" pitchFamily="2" charset="0"/>
                </a:rPr>
                <a:t>This could be from any form of formal education – think school, college, training, or short online courses. </a:t>
              </a:r>
              <a:endParaRPr lang="en-GB" sz="1400" dirty="0"/>
            </a:p>
          </p:txBody>
        </p:sp>
      </p:grpSp>
      <p:grpSp>
        <p:nvGrpSpPr>
          <p:cNvPr id="10" name="Group 9">
            <a:extLst>
              <a:ext uri="{FF2B5EF4-FFF2-40B4-BE49-F238E27FC236}">
                <a16:creationId xmlns:a16="http://schemas.microsoft.com/office/drawing/2014/main" id="{820725CB-9286-10C9-423A-54DBCCFFF666}"/>
              </a:ext>
            </a:extLst>
          </p:cNvPr>
          <p:cNvGrpSpPr/>
          <p:nvPr/>
        </p:nvGrpSpPr>
        <p:grpSpPr>
          <a:xfrm>
            <a:off x="4017187" y="2225229"/>
            <a:ext cx="3434608" cy="3281808"/>
            <a:chOff x="4523378" y="1611774"/>
            <a:chExt cx="3434608" cy="3281808"/>
          </a:xfrm>
        </p:grpSpPr>
        <p:sp>
          <p:nvSpPr>
            <p:cNvPr id="11" name="Rectangle 10">
              <a:extLst>
                <a:ext uri="{FF2B5EF4-FFF2-40B4-BE49-F238E27FC236}">
                  <a16:creationId xmlns:a16="http://schemas.microsoft.com/office/drawing/2014/main" id="{52E7F045-6543-BD1E-0B0E-0FB6EA1AA531}"/>
                </a:ext>
              </a:extLst>
            </p:cNvPr>
            <p:cNvSpPr/>
            <p:nvPr/>
          </p:nvSpPr>
          <p:spPr>
            <a:xfrm>
              <a:off x="4523378" y="1611775"/>
              <a:ext cx="3434608" cy="3281807"/>
            </a:xfrm>
            <a:prstGeom prst="rect">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B3A77AC-CB43-DFBE-BECB-30BFE86C770E}"/>
                </a:ext>
              </a:extLst>
            </p:cNvPr>
            <p:cNvSpPr/>
            <p:nvPr/>
          </p:nvSpPr>
          <p:spPr>
            <a:xfrm>
              <a:off x="4523379" y="1611774"/>
              <a:ext cx="3434607" cy="102521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BB599763-89F3-33DF-5E78-DDD87F376EFB}"/>
                </a:ext>
              </a:extLst>
            </p:cNvPr>
            <p:cNvSpPr txBox="1"/>
            <p:nvPr/>
          </p:nvSpPr>
          <p:spPr>
            <a:xfrm>
              <a:off x="4760087" y="1734629"/>
              <a:ext cx="2858567" cy="830997"/>
            </a:xfrm>
            <a:prstGeom prst="rect">
              <a:avLst/>
            </a:prstGeom>
            <a:noFill/>
          </p:spPr>
          <p:txBody>
            <a:bodyPr wrap="square" rtlCol="0">
              <a:spAutoFit/>
            </a:bodyPr>
            <a:lstStyle/>
            <a:p>
              <a:pPr lvl="0" algn="ctr"/>
              <a:r>
                <a:rPr lang="en-GB" sz="1600" b="1" i="0" dirty="0">
                  <a:solidFill>
                    <a:schemeClr val="bg1"/>
                  </a:solidFill>
                  <a:effectLst/>
                  <a:latin typeface="Roboto" panose="02000000000000000000" pitchFamily="2" charset="0"/>
                </a:rPr>
                <a:t>What relevant or transferable skills have you got that make you a great candidate:</a:t>
              </a:r>
              <a:r>
                <a:rPr lang="en-GB" sz="1600" b="0" i="0" dirty="0">
                  <a:solidFill>
                    <a:schemeClr val="bg1"/>
                  </a:solidFill>
                  <a:effectLst/>
                  <a:latin typeface="Roboto" panose="02000000000000000000" pitchFamily="2" charset="0"/>
                </a:rPr>
                <a:t> </a:t>
              </a:r>
              <a:endParaRPr lang="en-GB" sz="1600" dirty="0">
                <a:solidFill>
                  <a:schemeClr val="bg1"/>
                </a:solidFill>
              </a:endParaRPr>
            </a:p>
          </p:txBody>
        </p:sp>
        <p:sp>
          <p:nvSpPr>
            <p:cNvPr id="14" name="TextBox 13">
              <a:extLst>
                <a:ext uri="{FF2B5EF4-FFF2-40B4-BE49-F238E27FC236}">
                  <a16:creationId xmlns:a16="http://schemas.microsoft.com/office/drawing/2014/main" id="{0C2E8192-DBD4-E649-BD38-2AAE32A4F37F}"/>
                </a:ext>
              </a:extLst>
            </p:cNvPr>
            <p:cNvSpPr txBox="1"/>
            <p:nvPr/>
          </p:nvSpPr>
          <p:spPr>
            <a:xfrm>
              <a:off x="4739831" y="2751876"/>
              <a:ext cx="2965813" cy="1892826"/>
            </a:xfrm>
            <a:prstGeom prst="rect">
              <a:avLst/>
            </a:prstGeom>
            <a:noFill/>
          </p:spPr>
          <p:txBody>
            <a:bodyPr wrap="square" rtlCol="0">
              <a:spAutoFit/>
            </a:bodyPr>
            <a:lstStyle/>
            <a:p>
              <a:pPr marL="285750" lvl="0" indent="-285750">
                <a:spcAft>
                  <a:spcPts val="600"/>
                </a:spcAft>
                <a:buClr>
                  <a:schemeClr val="tx1"/>
                </a:buClr>
                <a:buFont typeface="Arial" panose="020B0604020202020204" pitchFamily="34" charset="0"/>
                <a:buChar char="•"/>
              </a:pPr>
              <a:r>
                <a:rPr lang="en-GB" sz="1400" b="0" i="0" dirty="0">
                  <a:effectLst/>
                  <a:latin typeface="Roboto" panose="02000000000000000000" pitchFamily="2" charset="0"/>
                </a:rPr>
                <a:t>Are there a couple of subjects that helped you develop a core set of relevant skills required for your chosen course(s)? </a:t>
              </a:r>
              <a:endParaRPr lang="en-GB" sz="1400" dirty="0"/>
            </a:p>
            <a:p>
              <a:pPr marL="285750" lvl="0" indent="-285750">
                <a:spcAft>
                  <a:spcPts val="600"/>
                </a:spcAft>
                <a:buClr>
                  <a:schemeClr val="tx1"/>
                </a:buClr>
                <a:buFont typeface="Arial" panose="020B0604020202020204" pitchFamily="34" charset="0"/>
                <a:buChar char="•"/>
              </a:pPr>
              <a:r>
                <a:rPr lang="en-GB" sz="1400" b="0" i="0" dirty="0">
                  <a:effectLst/>
                  <a:latin typeface="Roboto" panose="02000000000000000000" pitchFamily="2" charset="0"/>
                </a:rPr>
                <a:t>Maybe a particular module or project helped you understand where your interests and strengths lie.</a:t>
              </a:r>
              <a:endParaRPr lang="en-GB" sz="1400" dirty="0"/>
            </a:p>
          </p:txBody>
        </p:sp>
      </p:grpSp>
      <p:grpSp>
        <p:nvGrpSpPr>
          <p:cNvPr id="15" name="Group 14">
            <a:extLst>
              <a:ext uri="{FF2B5EF4-FFF2-40B4-BE49-F238E27FC236}">
                <a16:creationId xmlns:a16="http://schemas.microsoft.com/office/drawing/2014/main" id="{66A20ACE-D214-AA41-B943-E22328A6C5DB}"/>
              </a:ext>
            </a:extLst>
          </p:cNvPr>
          <p:cNvGrpSpPr/>
          <p:nvPr/>
        </p:nvGrpSpPr>
        <p:grpSpPr>
          <a:xfrm>
            <a:off x="7660913" y="2225229"/>
            <a:ext cx="3740147" cy="3388493"/>
            <a:chOff x="8378522" y="1611774"/>
            <a:chExt cx="3740147" cy="3388493"/>
          </a:xfrm>
        </p:grpSpPr>
        <p:sp>
          <p:nvSpPr>
            <p:cNvPr id="16" name="Rectangle 15">
              <a:extLst>
                <a:ext uri="{FF2B5EF4-FFF2-40B4-BE49-F238E27FC236}">
                  <a16:creationId xmlns:a16="http://schemas.microsoft.com/office/drawing/2014/main" id="{27332395-4BB1-5A89-7744-B8D505607CC0}"/>
                </a:ext>
              </a:extLst>
            </p:cNvPr>
            <p:cNvSpPr/>
            <p:nvPr/>
          </p:nvSpPr>
          <p:spPr>
            <a:xfrm>
              <a:off x="8378523" y="1611775"/>
              <a:ext cx="3740146" cy="3388492"/>
            </a:xfrm>
            <a:prstGeom prst="rect">
              <a:avLst/>
            </a:prstGeom>
            <a:solidFill>
              <a:schemeClr val="accent2">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6B2E8ED4-CB7A-D3C0-EB59-50D536DB8CC7}"/>
                </a:ext>
              </a:extLst>
            </p:cNvPr>
            <p:cNvSpPr/>
            <p:nvPr/>
          </p:nvSpPr>
          <p:spPr>
            <a:xfrm>
              <a:off x="8378522" y="1611774"/>
              <a:ext cx="3727812" cy="83048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74869B90-6B46-CA0A-0DEC-F2F8F965DCDC}"/>
                </a:ext>
              </a:extLst>
            </p:cNvPr>
            <p:cNvSpPr txBox="1"/>
            <p:nvPr/>
          </p:nvSpPr>
          <p:spPr>
            <a:xfrm>
              <a:off x="8484243" y="1756213"/>
              <a:ext cx="3458881" cy="584775"/>
            </a:xfrm>
            <a:prstGeom prst="rect">
              <a:avLst/>
            </a:prstGeom>
            <a:noFill/>
          </p:spPr>
          <p:txBody>
            <a:bodyPr wrap="square" rtlCol="0">
              <a:spAutoFit/>
            </a:bodyPr>
            <a:lstStyle/>
            <a:p>
              <a:pPr lvl="0" algn="ctr"/>
              <a:r>
                <a:rPr lang="en-GB" sz="1600" b="1" i="0" dirty="0">
                  <a:solidFill>
                    <a:schemeClr val="bg1"/>
                  </a:solidFill>
                  <a:effectLst/>
                  <a:latin typeface="Roboto" panose="02000000000000000000" pitchFamily="2" charset="0"/>
                </a:rPr>
                <a:t>Any relevant educational achievements</a:t>
              </a:r>
              <a:endParaRPr lang="en-GB" sz="1600" dirty="0">
                <a:solidFill>
                  <a:schemeClr val="bg1"/>
                </a:solidFill>
              </a:endParaRPr>
            </a:p>
          </p:txBody>
        </p:sp>
        <p:sp>
          <p:nvSpPr>
            <p:cNvPr id="19" name="TextBox 18">
              <a:extLst>
                <a:ext uri="{FF2B5EF4-FFF2-40B4-BE49-F238E27FC236}">
                  <a16:creationId xmlns:a16="http://schemas.microsoft.com/office/drawing/2014/main" id="{4C6CE0F8-0832-B9A6-4769-11410465E206}"/>
                </a:ext>
              </a:extLst>
            </p:cNvPr>
            <p:cNvSpPr txBox="1"/>
            <p:nvPr/>
          </p:nvSpPr>
          <p:spPr>
            <a:xfrm>
              <a:off x="8542118" y="2625409"/>
              <a:ext cx="3401006" cy="1815049"/>
            </a:xfrm>
            <a:prstGeom prst="rect">
              <a:avLst/>
            </a:prstGeom>
            <a:noFill/>
          </p:spPr>
          <p:txBody>
            <a:bodyPr wrap="square" lIns="0" tIns="0" rIns="0" bIns="0" rtlCol="0">
              <a:spAutoFit/>
            </a:bodyPr>
            <a:lstStyle/>
            <a:p>
              <a:pPr marL="285750" lvl="0" indent="-285750">
                <a:lnSpc>
                  <a:spcPts val="1680"/>
                </a:lnSpc>
                <a:spcAft>
                  <a:spcPts val="600"/>
                </a:spcAft>
                <a:buClr>
                  <a:schemeClr val="accent2"/>
                </a:buClr>
                <a:buFont typeface="Arial" panose="020B0604020202020204" pitchFamily="34" charset="0"/>
                <a:buChar char="•"/>
              </a:pPr>
              <a:r>
                <a:rPr lang="en-GB" sz="1400" b="0" i="0" dirty="0">
                  <a:effectLst/>
                  <a:latin typeface="Roboto" panose="02000000000000000000" pitchFamily="2" charset="0"/>
                </a:rPr>
                <a:t>Universities and colleges will </a:t>
              </a:r>
              <a:br>
                <a:rPr lang="en-GB" sz="1400" b="0" i="0" dirty="0">
                  <a:effectLst/>
                  <a:latin typeface="Roboto" panose="02000000000000000000" pitchFamily="2" charset="0"/>
                </a:rPr>
              </a:br>
              <a:r>
                <a:rPr lang="en-GB" sz="1400" b="0" i="0" dirty="0">
                  <a:effectLst/>
                  <a:latin typeface="Roboto" panose="02000000000000000000" pitchFamily="2" charset="0"/>
                </a:rPr>
                <a:t>see your grades on your application - don’t waste space talking about these. </a:t>
              </a:r>
              <a:endParaRPr lang="en-GB" sz="1400" dirty="0"/>
            </a:p>
            <a:p>
              <a:pPr marL="285750" lvl="0" indent="-285750">
                <a:lnSpc>
                  <a:spcPts val="1680"/>
                </a:lnSpc>
                <a:spcAft>
                  <a:spcPts val="600"/>
                </a:spcAft>
                <a:buClr>
                  <a:schemeClr val="accent2"/>
                </a:buClr>
                <a:buFont typeface="Arial" panose="020B0604020202020204" pitchFamily="34" charset="0"/>
                <a:buChar char="•"/>
              </a:pPr>
              <a:r>
                <a:rPr lang="en-GB" sz="1400" b="0" i="0" dirty="0">
                  <a:effectLst/>
                  <a:latin typeface="Roboto" panose="02000000000000000000" pitchFamily="2" charset="0"/>
                </a:rPr>
                <a:t>Focus on your other accomplishments like a competition, holding a position </a:t>
              </a:r>
              <a:br>
                <a:rPr lang="en-GB" sz="1400" b="0" i="0" dirty="0">
                  <a:effectLst/>
                  <a:latin typeface="Roboto" panose="02000000000000000000" pitchFamily="2" charset="0"/>
                </a:rPr>
              </a:br>
              <a:r>
                <a:rPr lang="en-GB" sz="1400" b="0" i="0" dirty="0">
                  <a:effectLst/>
                  <a:latin typeface="Roboto" panose="02000000000000000000" pitchFamily="2" charset="0"/>
                </a:rPr>
                <a:t>of responsibility or </a:t>
              </a:r>
              <a:br>
                <a:rPr lang="en-GB" sz="1400" b="0" i="0" dirty="0">
                  <a:effectLst/>
                  <a:latin typeface="Roboto" panose="02000000000000000000" pitchFamily="2" charset="0"/>
                </a:rPr>
              </a:br>
              <a:r>
                <a:rPr lang="en-GB" sz="1400" b="0" i="0" dirty="0">
                  <a:effectLst/>
                  <a:latin typeface="Roboto" panose="02000000000000000000" pitchFamily="2" charset="0"/>
                </a:rPr>
                <a:t>representing the </a:t>
              </a:r>
              <a:br>
                <a:rPr lang="en-GB" sz="1400" b="0" i="0" dirty="0">
                  <a:effectLst/>
                  <a:latin typeface="Roboto" panose="02000000000000000000" pitchFamily="2" charset="0"/>
                </a:rPr>
              </a:br>
              <a:r>
                <a:rPr lang="en-GB" sz="1400" b="0" i="0" dirty="0">
                  <a:effectLst/>
                  <a:latin typeface="Roboto" panose="02000000000000000000" pitchFamily="2" charset="0"/>
                </a:rPr>
                <a:t>school/college. </a:t>
              </a:r>
              <a:endParaRPr lang="en-GB" sz="1400" dirty="0"/>
            </a:p>
          </p:txBody>
        </p:sp>
      </p:grpSp>
      <p:sp>
        <p:nvSpPr>
          <p:cNvPr id="20" name="TextBox 19">
            <a:extLst>
              <a:ext uri="{FF2B5EF4-FFF2-40B4-BE49-F238E27FC236}">
                <a16:creationId xmlns:a16="http://schemas.microsoft.com/office/drawing/2014/main" id="{BCFB3C24-15EE-4BE8-AC9A-9DC6B4212104}"/>
              </a:ext>
            </a:extLst>
          </p:cNvPr>
          <p:cNvSpPr txBox="1"/>
          <p:nvPr/>
        </p:nvSpPr>
        <p:spPr>
          <a:xfrm>
            <a:off x="803275" y="1815400"/>
            <a:ext cx="11677967" cy="24622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Roboto" panose="02000000000000000000" pitchFamily="2" charset="0"/>
                <a:ea typeface="+mn-ea"/>
                <a:cs typeface="+mn-cs"/>
              </a:rPr>
              <a:t>Focus on what’s most</a:t>
            </a:r>
            <a:r>
              <a:rPr kumimoji="0" lang="en-GB" sz="1600" b="1" i="0" u="none" strike="noStrike" kern="1200" cap="none" spc="0" normalizeH="0" baseline="0" noProof="0" dirty="0">
                <a:ln>
                  <a:noFill/>
                </a:ln>
                <a:effectLst/>
                <a:uLnTx/>
                <a:uFillTx/>
                <a:latin typeface="Roboto" panose="02000000000000000000" pitchFamily="2" charset="0"/>
                <a:ea typeface="+mn-ea"/>
                <a:cs typeface="+mn-cs"/>
              </a:rPr>
              <a:t> recent </a:t>
            </a:r>
            <a:r>
              <a:rPr kumimoji="0" lang="en-GB" sz="1600" b="0" i="0" u="none" strike="noStrike" kern="1200" cap="none" spc="0" normalizeH="0" baseline="0" noProof="0" dirty="0">
                <a:ln>
                  <a:noFill/>
                </a:ln>
                <a:effectLst/>
                <a:uLnTx/>
                <a:uFillTx/>
                <a:latin typeface="Roboto" panose="02000000000000000000" pitchFamily="2" charset="0"/>
                <a:ea typeface="+mn-ea"/>
                <a:cs typeface="+mn-cs"/>
              </a:rPr>
              <a:t>and </a:t>
            </a:r>
            <a:r>
              <a:rPr kumimoji="0" lang="en-GB" sz="1600" b="1" i="0" u="none" strike="noStrike" kern="1200" cap="none" spc="0" normalizeH="0" baseline="0" noProof="0" dirty="0">
                <a:ln>
                  <a:noFill/>
                </a:ln>
                <a:effectLst/>
                <a:uLnTx/>
                <a:uFillTx/>
                <a:latin typeface="Roboto" panose="02000000000000000000" pitchFamily="2" charset="0"/>
                <a:ea typeface="+mn-ea"/>
                <a:cs typeface="+mn-cs"/>
              </a:rPr>
              <a:t>relevant </a:t>
            </a:r>
            <a:r>
              <a:rPr kumimoji="0" lang="en-GB" sz="1600" b="0" i="0" u="none" strike="noStrike" kern="1200" cap="none" spc="0" normalizeH="0" baseline="0" noProof="0" dirty="0">
                <a:ln>
                  <a:noFill/>
                </a:ln>
                <a:effectLst/>
                <a:uLnTx/>
                <a:uFillTx/>
                <a:latin typeface="Roboto" panose="02000000000000000000" pitchFamily="2" charset="0"/>
                <a:ea typeface="+mn-ea"/>
                <a:cs typeface="+mn-cs"/>
              </a:rPr>
              <a:t>to your subject or course(s), examples could include:</a:t>
            </a:r>
            <a:endParaRPr kumimoji="0" lang="en-GB" sz="1600" b="1" i="0" u="none" strike="noStrike" kern="1200" cap="none" spc="0" normalizeH="0" baseline="0" noProof="0" dirty="0">
              <a:ln>
                <a:noFill/>
              </a:ln>
              <a:effectLst/>
              <a:uLnTx/>
              <a:uFillTx/>
              <a:latin typeface="Roboto" panose="02000000000000000000" pitchFamily="2" charset="0"/>
              <a:ea typeface="+mn-ea"/>
              <a:cs typeface="+mn-cs"/>
            </a:endParaRPr>
          </a:p>
        </p:txBody>
      </p:sp>
      <p:pic>
        <p:nvPicPr>
          <p:cNvPr id="24" name="Graphic 23">
            <a:extLst>
              <a:ext uri="{FF2B5EF4-FFF2-40B4-BE49-F238E27FC236}">
                <a16:creationId xmlns:a16="http://schemas.microsoft.com/office/drawing/2014/main" id="{F48CCB49-6965-3F2C-25CB-4C87AEC271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25203" y="3973638"/>
            <a:ext cx="3066797" cy="3066797"/>
          </a:xfrm>
          <a:prstGeom prst="rect">
            <a:avLst/>
          </a:prstGeom>
        </p:spPr>
      </p:pic>
      <p:sp>
        <p:nvSpPr>
          <p:cNvPr id="3" name="TextBox 2">
            <a:extLst>
              <a:ext uri="{FF2B5EF4-FFF2-40B4-BE49-F238E27FC236}">
                <a16:creationId xmlns:a16="http://schemas.microsoft.com/office/drawing/2014/main" id="{0A7E2804-3982-01F8-31C1-C3E5C6BB2FB2}"/>
              </a:ext>
            </a:extLst>
          </p:cNvPr>
          <p:cNvSpPr txBox="1"/>
          <p:nvPr/>
        </p:nvSpPr>
        <p:spPr>
          <a:xfrm>
            <a:off x="803275" y="5855341"/>
            <a:ext cx="9868582" cy="769441"/>
          </a:xfrm>
          <a:prstGeom prst="rect">
            <a:avLst/>
          </a:prstGeom>
          <a:noFill/>
        </p:spPr>
        <p:txBody>
          <a:bodyPr wrap="square" lIns="0" tIns="0" rIns="0" bIns="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GB" sz="1700" b="1" u="none" strike="noStrike" kern="1200" cap="none" spc="0" normalizeH="0" baseline="0" noProof="0" dirty="0">
                <a:ln>
                  <a:noFill/>
                </a:ln>
                <a:solidFill>
                  <a:schemeClr val="accent5"/>
                </a:solidFill>
                <a:effectLst/>
                <a:uLnTx/>
                <a:uFillTx/>
                <a:latin typeface="Roboto" panose="02000000000000000000" pitchFamily="2" charset="0"/>
                <a:ea typeface="Roboto" panose="02000000000000000000" pitchFamily="2" charset="0"/>
                <a:cs typeface="Roboto" panose="02000000000000000000" pitchFamily="2" charset="0"/>
              </a:rPr>
              <a:t>Remember</a:t>
            </a:r>
            <a:r>
              <a:rPr kumimoji="0" lang="en-GB" sz="170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 these are just some examples, you don’t need to include it all. </a:t>
            </a:r>
            <a:br>
              <a:rPr kumimoji="0" lang="en-GB" sz="170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br>
            <a:r>
              <a:rPr kumimoji="0" lang="en-GB" sz="170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The key is to research the course(s) to find out what might be most relevant.</a:t>
            </a:r>
            <a:r>
              <a:rPr lang="en-GB" sz="1700" dirty="0">
                <a:latin typeface="Roboto" panose="02000000000000000000" pitchFamily="2" charset="0"/>
                <a:ea typeface="Roboto" panose="02000000000000000000" pitchFamily="2" charset="0"/>
                <a:cs typeface="Roboto" panose="02000000000000000000" pitchFamily="2" charset="0"/>
              </a:rPr>
              <a:t> </a:t>
            </a:r>
          </a:p>
          <a:p>
            <a:pPr marL="0" marR="0" lvl="0" indent="0" algn="ctr" defTabSz="914400" rtl="0" eaLnBrk="1" fontAlgn="auto" latinLnBrk="0" hangingPunct="1">
              <a:lnSpc>
                <a:spcPts val="2000"/>
              </a:lnSpc>
              <a:spcBef>
                <a:spcPts val="0"/>
              </a:spcBef>
              <a:spcAft>
                <a:spcPts val="0"/>
              </a:spcAft>
              <a:buClrTx/>
              <a:buSzTx/>
              <a:buFontTx/>
              <a:buNone/>
              <a:tabLst/>
              <a:defRPr/>
            </a:pPr>
            <a:r>
              <a:rPr lang="en-GB" sz="1700" dirty="0">
                <a:latin typeface="Roboto" panose="02000000000000000000" pitchFamily="2" charset="0"/>
                <a:ea typeface="Roboto" panose="02000000000000000000" pitchFamily="2" charset="0"/>
                <a:cs typeface="Roboto" panose="02000000000000000000" pitchFamily="2" charset="0"/>
              </a:rPr>
              <a:t>Check out the </a:t>
            </a:r>
            <a:r>
              <a:rPr lang="en-GB" sz="1700" dirty="0">
                <a:latin typeface="Roboto" panose="02000000000000000000" pitchFamily="2" charset="0"/>
                <a:ea typeface="Roboto" panose="02000000000000000000" pitchFamily="2" charset="0"/>
                <a:cs typeface="Roboto" panose="02000000000000000000" pitchFamily="2" charset="0"/>
                <a:hlinkClick r:id="rId5"/>
              </a:rPr>
              <a:t>UCAS personal statement guidance</a:t>
            </a:r>
            <a:r>
              <a:rPr lang="en-GB" sz="1700" dirty="0">
                <a:latin typeface="Roboto" panose="02000000000000000000" pitchFamily="2" charset="0"/>
                <a:ea typeface="Roboto" panose="02000000000000000000" pitchFamily="2" charset="0"/>
                <a:cs typeface="Roboto" panose="02000000000000000000" pitchFamily="2" charset="0"/>
              </a:rPr>
              <a:t>. </a:t>
            </a:r>
            <a:endParaRPr kumimoji="0" lang="en-GB" sz="170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054959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A8949-6F56-3673-9BB2-A28FEEB82CC9}"/>
              </a:ext>
            </a:extLst>
          </p:cNvPr>
          <p:cNvSpPr txBox="1">
            <a:spLocks/>
          </p:cNvSpPr>
          <p:nvPr/>
        </p:nvSpPr>
        <p:spPr>
          <a:xfrm>
            <a:off x="803275" y="234597"/>
            <a:ext cx="10586214" cy="1478720"/>
          </a:xfrm>
          <a:prstGeom prst="rect">
            <a:avLst/>
          </a:prstGeom>
        </p:spPr>
        <p:txBody>
          <a:bodyPr vert="horz" wrap="none" lIns="0" tIns="0" rIns="0" bIns="0" rtlCol="0" anchor="b">
            <a:noAutofit/>
          </a:bodyPr>
          <a:lstStyle>
            <a:lvl1pPr algn="l" defTabSz="914377" rtl="0" eaLnBrk="1" latinLnBrk="0" hangingPunct="1">
              <a:lnSpc>
                <a:spcPct val="90000"/>
              </a:lnSpc>
              <a:spcBef>
                <a:spcPct val="0"/>
              </a:spcBef>
              <a:buNone/>
              <a:defRPr sz="4800" b="1" kern="1200">
                <a:solidFill>
                  <a:schemeClr val="tx1"/>
                </a:solidFill>
                <a:latin typeface="+mn-lt"/>
                <a:ea typeface="Roboto" panose="02000000000000000000" pitchFamily="2" charset="0"/>
                <a:cs typeface="Roboto" panose="02000000000000000000" pitchFamily="2" charset="0"/>
              </a:defRPr>
            </a:lvl1pPr>
          </a:lstStyle>
          <a:p>
            <a:pPr marL="0" marR="0" lvl="0" indent="0" algn="l" defTabSz="914377" rtl="0" eaLnBrk="1" fontAlgn="auto" latinLnBrk="0" hangingPunct="1">
              <a:lnSpc>
                <a:spcPts val="4000"/>
              </a:lnSpc>
              <a:spcBef>
                <a:spcPct val="0"/>
              </a:spcBef>
              <a:spcAft>
                <a:spcPts val="0"/>
              </a:spcAft>
              <a:buClrTx/>
              <a:buSzTx/>
              <a:buFontTx/>
              <a:buNone/>
              <a:tabLst/>
              <a:defRPr/>
            </a:pPr>
            <a:r>
              <a:rPr kumimoji="0" lang="en-GB" sz="4700" u="none" strike="noStrike" kern="1200" cap="none" spc="0" normalizeH="0" baseline="0" noProof="0" dirty="0">
                <a:ln>
                  <a:noFill/>
                </a:ln>
                <a:solidFill>
                  <a:schemeClr val="accent2"/>
                </a:solidFill>
                <a:effectLst/>
                <a:uLnTx/>
                <a:uFillTx/>
                <a:latin typeface="Apricus Black" pitchFamily="2" charset="0"/>
              </a:rPr>
              <a:t>Q3: </a:t>
            </a:r>
            <a:r>
              <a:rPr kumimoji="0" lang="en-GB" sz="4700" u="none" strike="noStrike" kern="1200" cap="none" spc="0" normalizeH="0" baseline="0" noProof="0" dirty="0">
                <a:ln>
                  <a:noFill/>
                </a:ln>
                <a:solidFill>
                  <a:schemeClr val="accent5"/>
                </a:solidFill>
                <a:effectLst/>
                <a:uLnTx/>
                <a:uFillTx/>
                <a:latin typeface="Apricus Black" pitchFamily="2" charset="0"/>
              </a:rPr>
              <a:t>what else have you done to prepare outside of </a:t>
            </a:r>
            <a:br>
              <a:rPr kumimoji="0" lang="en-GB" sz="4700" u="none" strike="noStrike" kern="1200" cap="none" spc="0" normalizeH="0" baseline="0" noProof="0" dirty="0">
                <a:ln>
                  <a:noFill/>
                </a:ln>
                <a:solidFill>
                  <a:schemeClr val="accent5"/>
                </a:solidFill>
                <a:effectLst/>
                <a:uLnTx/>
                <a:uFillTx/>
                <a:latin typeface="Apricus Black" pitchFamily="2" charset="0"/>
              </a:rPr>
            </a:br>
            <a:r>
              <a:rPr kumimoji="0" lang="en-GB" sz="4700" u="none" strike="noStrike" kern="1200" cap="none" spc="0" normalizeH="0" baseline="0" noProof="0" dirty="0">
                <a:ln>
                  <a:noFill/>
                </a:ln>
                <a:solidFill>
                  <a:schemeClr val="accent5"/>
                </a:solidFill>
                <a:effectLst/>
                <a:uLnTx/>
                <a:uFillTx/>
                <a:latin typeface="Apricus Black" pitchFamily="2" charset="0"/>
              </a:rPr>
              <a:t>        education, and why are these experiences useful?</a:t>
            </a:r>
          </a:p>
        </p:txBody>
      </p:sp>
      <p:sp>
        <p:nvSpPr>
          <p:cNvPr id="4" name="Rectangle 3">
            <a:extLst>
              <a:ext uri="{FF2B5EF4-FFF2-40B4-BE49-F238E27FC236}">
                <a16:creationId xmlns:a16="http://schemas.microsoft.com/office/drawing/2014/main" id="{D4D04659-BED4-15B3-D77B-2E40AE24CDB0}"/>
              </a:ext>
            </a:extLst>
          </p:cNvPr>
          <p:cNvSpPr/>
          <p:nvPr/>
        </p:nvSpPr>
        <p:spPr>
          <a:xfrm>
            <a:off x="803274" y="2225229"/>
            <a:ext cx="2541047" cy="3550538"/>
          </a:xfrm>
          <a:prstGeom prst="rect">
            <a:avLst/>
          </a:prstGeom>
          <a:solidFill>
            <a:schemeClr val="accent5">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E116EBC-DCCA-C7A1-3232-4B69E9C7EAF7}"/>
              </a:ext>
            </a:extLst>
          </p:cNvPr>
          <p:cNvSpPr/>
          <p:nvPr/>
        </p:nvSpPr>
        <p:spPr>
          <a:xfrm>
            <a:off x="803274" y="2225229"/>
            <a:ext cx="2541809" cy="102521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3D255D0-BBEB-2B6F-548C-A5505A6656AD}"/>
              </a:ext>
            </a:extLst>
          </p:cNvPr>
          <p:cNvSpPr txBox="1"/>
          <p:nvPr/>
        </p:nvSpPr>
        <p:spPr>
          <a:xfrm>
            <a:off x="914401" y="2381108"/>
            <a:ext cx="2141315" cy="738664"/>
          </a:xfrm>
          <a:prstGeom prst="rect">
            <a:avLst/>
          </a:prstGeom>
          <a:noFill/>
        </p:spPr>
        <p:txBody>
          <a:bodyPr wrap="square" lIns="0" tIns="0" rIns="0" bIns="0" rtlCol="0">
            <a:spAutoFit/>
          </a:bodyPr>
          <a:lstStyle/>
          <a:p>
            <a:pPr lvl="0" algn="ctr"/>
            <a:r>
              <a:rPr lang="en-GB" sz="1600" b="1" i="0" dirty="0">
                <a:solidFill>
                  <a:schemeClr val="bg1"/>
                </a:solidFill>
                <a:effectLst/>
                <a:latin typeface="Roboto"/>
                <a:ea typeface="Roboto"/>
                <a:cs typeface="Roboto"/>
              </a:rPr>
              <a:t>Work experience, employment, or volunteering</a:t>
            </a:r>
            <a:endParaRPr lang="en-GB" sz="1600" dirty="0">
              <a:solidFill>
                <a:schemeClr val="bg1"/>
              </a:solidFill>
              <a:latin typeface="Roboto"/>
              <a:ea typeface="Roboto"/>
              <a:cs typeface="Roboto"/>
            </a:endParaRPr>
          </a:p>
        </p:txBody>
      </p:sp>
      <p:sp>
        <p:nvSpPr>
          <p:cNvPr id="7" name="TextBox 6">
            <a:extLst>
              <a:ext uri="{FF2B5EF4-FFF2-40B4-BE49-F238E27FC236}">
                <a16:creationId xmlns:a16="http://schemas.microsoft.com/office/drawing/2014/main" id="{5D3DC6D3-F63C-2C3B-7A0E-07C4FA5FCF1A}"/>
              </a:ext>
            </a:extLst>
          </p:cNvPr>
          <p:cNvSpPr txBox="1"/>
          <p:nvPr/>
        </p:nvSpPr>
        <p:spPr>
          <a:xfrm>
            <a:off x="966485" y="3379802"/>
            <a:ext cx="2314534" cy="1877437"/>
          </a:xfrm>
          <a:prstGeom prst="rect">
            <a:avLst/>
          </a:prstGeom>
          <a:noFill/>
        </p:spPr>
        <p:txBody>
          <a:bodyPr wrap="square" lIns="0" tIns="0" rIns="0" bIns="0" rtlCol="0">
            <a:spAutoFit/>
          </a:bodyPr>
          <a:lstStyle/>
          <a:p>
            <a:pPr marL="171450" lvl="0" indent="-171450">
              <a:spcAft>
                <a:spcPts val="600"/>
              </a:spcAft>
              <a:buClr>
                <a:schemeClr val="accent5"/>
              </a:buClr>
              <a:buFont typeface="Arial" panose="020B0604020202020204" pitchFamily="34" charset="0"/>
              <a:buChar char="•"/>
            </a:pPr>
            <a:r>
              <a:rPr lang="en-GB" sz="1400" b="0" i="0" dirty="0">
                <a:effectLst/>
                <a:latin typeface="Roboto"/>
                <a:ea typeface="Roboto"/>
                <a:cs typeface="Roboto"/>
              </a:rPr>
              <a:t>In-person or virtual </a:t>
            </a:r>
            <a:br>
              <a:rPr lang="en-GB" sz="1400" b="0" i="0" dirty="0">
                <a:effectLst/>
                <a:latin typeface="Roboto"/>
                <a:ea typeface="Roboto"/>
                <a:cs typeface="Roboto"/>
              </a:rPr>
            </a:br>
            <a:r>
              <a:rPr lang="en-GB" sz="1400" b="0" i="0" dirty="0">
                <a:effectLst/>
                <a:latin typeface="Roboto"/>
                <a:ea typeface="Roboto"/>
                <a:cs typeface="Roboto"/>
              </a:rPr>
              <a:t>work experience</a:t>
            </a:r>
            <a:r>
              <a:rPr lang="en-GB" sz="1400" dirty="0">
                <a:latin typeface="Roboto"/>
                <a:ea typeface="Roboto"/>
                <a:cs typeface="Roboto"/>
              </a:rPr>
              <a:t>.</a:t>
            </a:r>
          </a:p>
          <a:p>
            <a:pPr marL="171450" lvl="0" indent="-171450" rtl="0">
              <a:spcAft>
                <a:spcPts val="600"/>
              </a:spcAft>
              <a:buClr>
                <a:schemeClr val="accent5"/>
              </a:buClr>
              <a:buFont typeface="Arial" panose="020B0604020202020204" pitchFamily="34" charset="0"/>
              <a:buChar char="•"/>
            </a:pPr>
            <a:r>
              <a:rPr lang="en-GB" sz="1400" b="0" i="0" dirty="0">
                <a:effectLst/>
                <a:latin typeface="Roboto"/>
                <a:ea typeface="Roboto"/>
                <a:cs typeface="Roboto"/>
              </a:rPr>
              <a:t>Paid for work or volunteering. </a:t>
            </a:r>
            <a:endParaRPr lang="en-GB" sz="1400" dirty="0">
              <a:latin typeface="Calibri Light" panose="020F0302020204030204"/>
            </a:endParaRPr>
          </a:p>
          <a:p>
            <a:pPr marL="171450" lvl="0" indent="-171450">
              <a:spcAft>
                <a:spcPts val="600"/>
              </a:spcAft>
              <a:buClr>
                <a:schemeClr val="accent5"/>
              </a:buClr>
              <a:buFont typeface="Arial" panose="020B0604020202020204" pitchFamily="34" charset="0"/>
              <a:buChar char="•"/>
            </a:pPr>
            <a:r>
              <a:rPr lang="en-GB" sz="1400" b="0" i="0" dirty="0">
                <a:effectLst/>
                <a:latin typeface="Roboto"/>
                <a:ea typeface="Roboto"/>
                <a:cs typeface="Roboto"/>
              </a:rPr>
              <a:t>The key thing is reflection on the experiences and </a:t>
            </a:r>
            <a:br>
              <a:rPr lang="en-GB" sz="1400" b="0" i="0" dirty="0">
                <a:effectLst/>
                <a:latin typeface="Roboto"/>
                <a:ea typeface="Roboto"/>
                <a:cs typeface="Roboto"/>
              </a:rPr>
            </a:br>
            <a:r>
              <a:rPr lang="en-GB" sz="1400" b="0" i="0" dirty="0">
                <a:effectLst/>
                <a:latin typeface="Roboto"/>
                <a:ea typeface="Roboto"/>
                <a:cs typeface="Roboto"/>
              </a:rPr>
              <a:t>the skills gained relevant to your chosen course(s).</a:t>
            </a:r>
            <a:endParaRPr lang="en-GB" sz="1400" dirty="0">
              <a:latin typeface="Roboto"/>
              <a:ea typeface="Roboto"/>
              <a:cs typeface="Roboto"/>
            </a:endParaRPr>
          </a:p>
        </p:txBody>
      </p:sp>
      <p:sp>
        <p:nvSpPr>
          <p:cNvPr id="18" name="TextBox 17">
            <a:extLst>
              <a:ext uri="{FF2B5EF4-FFF2-40B4-BE49-F238E27FC236}">
                <a16:creationId xmlns:a16="http://schemas.microsoft.com/office/drawing/2014/main" id="{2D8FD65A-3E78-2D52-7361-25BCA84BC872}"/>
              </a:ext>
            </a:extLst>
          </p:cNvPr>
          <p:cNvSpPr txBox="1"/>
          <p:nvPr/>
        </p:nvSpPr>
        <p:spPr>
          <a:xfrm>
            <a:off x="803275" y="1815400"/>
            <a:ext cx="11677967" cy="24622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Roboto"/>
                <a:ea typeface="Roboto"/>
                <a:cs typeface="Roboto"/>
              </a:rPr>
              <a:t>Examples should be </a:t>
            </a:r>
            <a:r>
              <a:rPr kumimoji="0" lang="en-GB" sz="1600" b="1" i="0" u="none" strike="noStrike" kern="1200" cap="none" spc="0" normalizeH="0" baseline="0" noProof="0" dirty="0">
                <a:ln>
                  <a:noFill/>
                </a:ln>
                <a:effectLst/>
                <a:uLnTx/>
                <a:uFillTx/>
                <a:latin typeface="Roboto"/>
                <a:ea typeface="Roboto"/>
                <a:cs typeface="Roboto"/>
              </a:rPr>
              <a:t>reflective</a:t>
            </a:r>
            <a:r>
              <a:rPr kumimoji="0" lang="en-GB" sz="1600" b="0" i="0" u="none" strike="noStrike" kern="1200" cap="none" spc="0" normalizeH="0" baseline="0" noProof="0" dirty="0">
                <a:ln>
                  <a:noFill/>
                </a:ln>
                <a:effectLst/>
                <a:uLnTx/>
                <a:uFillTx/>
                <a:latin typeface="Roboto"/>
                <a:ea typeface="Roboto"/>
                <a:cs typeface="Roboto"/>
              </a:rPr>
              <a:t> and </a:t>
            </a:r>
            <a:r>
              <a:rPr kumimoji="0" lang="en-GB" sz="1600" b="1" i="0" u="none" strike="noStrike" kern="1200" cap="none" spc="0" normalizeH="0" baseline="0" noProof="0" dirty="0">
                <a:ln>
                  <a:noFill/>
                </a:ln>
                <a:effectLst/>
                <a:uLnTx/>
                <a:uFillTx/>
                <a:latin typeface="Roboto"/>
                <a:ea typeface="Roboto"/>
                <a:cs typeface="Roboto"/>
              </a:rPr>
              <a:t>demonstrate</a:t>
            </a:r>
            <a:r>
              <a:rPr kumimoji="0" lang="en-GB" sz="1600" b="0" i="0" u="none" strike="noStrike" kern="1200" cap="none" spc="0" normalizeH="0" baseline="0" noProof="0" dirty="0">
                <a:ln>
                  <a:noFill/>
                </a:ln>
                <a:effectLst/>
                <a:uLnTx/>
                <a:uFillTx/>
                <a:latin typeface="Roboto"/>
                <a:ea typeface="Roboto"/>
                <a:cs typeface="Roboto"/>
              </a:rPr>
              <a:t> further </a:t>
            </a:r>
            <a:r>
              <a:rPr kumimoji="0" lang="en-GB" sz="1600" b="1" i="0" u="none" strike="noStrike" kern="1200" cap="none" spc="0" normalizeH="0" baseline="0" noProof="0" dirty="0">
                <a:ln>
                  <a:noFill/>
                </a:ln>
                <a:effectLst/>
                <a:uLnTx/>
                <a:uFillTx/>
                <a:latin typeface="Roboto"/>
                <a:ea typeface="Roboto"/>
                <a:cs typeface="Roboto"/>
              </a:rPr>
              <a:t>suitability</a:t>
            </a:r>
            <a:r>
              <a:rPr kumimoji="0" lang="en-GB" sz="1600" b="0" i="0" u="none" strike="noStrike" kern="1200" cap="none" spc="0" normalizeH="0" baseline="0" noProof="0" dirty="0">
                <a:ln>
                  <a:noFill/>
                </a:ln>
                <a:effectLst/>
                <a:uLnTx/>
                <a:uFillTx/>
                <a:latin typeface="Roboto"/>
                <a:ea typeface="Roboto"/>
                <a:cs typeface="Roboto"/>
              </a:rPr>
              <a:t> for your subject or course(s), this could include:</a:t>
            </a:r>
            <a:endParaRPr kumimoji="0" lang="en-GB" sz="1600" b="0" i="0" u="none" strike="noStrike" kern="1200" cap="none" spc="0" normalizeH="0" baseline="0" noProof="0" dirty="0">
              <a:ln>
                <a:noFill/>
              </a:ln>
              <a:effectLst/>
              <a:uLnTx/>
              <a:uFillTx/>
              <a:latin typeface="Roboto" panose="02000000000000000000" pitchFamily="2" charset="0"/>
              <a:ea typeface="+mn-ea"/>
              <a:cs typeface="+mn-cs"/>
            </a:endParaRPr>
          </a:p>
        </p:txBody>
      </p:sp>
      <p:sp>
        <p:nvSpPr>
          <p:cNvPr id="23" name="Rectangle 22">
            <a:extLst>
              <a:ext uri="{FF2B5EF4-FFF2-40B4-BE49-F238E27FC236}">
                <a16:creationId xmlns:a16="http://schemas.microsoft.com/office/drawing/2014/main" id="{40EF4B51-0E83-08E2-1144-80C851C62FD4}"/>
              </a:ext>
            </a:extLst>
          </p:cNvPr>
          <p:cNvSpPr/>
          <p:nvPr/>
        </p:nvSpPr>
        <p:spPr>
          <a:xfrm>
            <a:off x="3484742" y="2225229"/>
            <a:ext cx="2541809" cy="102521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BEEABA09-FA5A-05F7-AF01-4AA4FCDAA525}"/>
              </a:ext>
            </a:extLst>
          </p:cNvPr>
          <p:cNvSpPr/>
          <p:nvPr/>
        </p:nvSpPr>
        <p:spPr>
          <a:xfrm>
            <a:off x="6166210" y="2225229"/>
            <a:ext cx="2541809" cy="102521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058AE5DB-51D4-3B3A-BC2E-8E7C280B88FF}"/>
              </a:ext>
            </a:extLst>
          </p:cNvPr>
          <p:cNvSpPr/>
          <p:nvPr/>
        </p:nvSpPr>
        <p:spPr>
          <a:xfrm>
            <a:off x="8847679" y="2225229"/>
            <a:ext cx="2541809" cy="10252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4EEE8F22-25AC-7EBF-F5F2-E444B6EDE61B}"/>
              </a:ext>
            </a:extLst>
          </p:cNvPr>
          <p:cNvSpPr/>
          <p:nvPr/>
        </p:nvSpPr>
        <p:spPr>
          <a:xfrm>
            <a:off x="3488601" y="2225228"/>
            <a:ext cx="2541047" cy="3550539"/>
          </a:xfrm>
          <a:prstGeom prst="rect">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318C9AF6-A444-5361-B587-4BCDEDAE1968}"/>
              </a:ext>
            </a:extLst>
          </p:cNvPr>
          <p:cNvSpPr/>
          <p:nvPr/>
        </p:nvSpPr>
        <p:spPr>
          <a:xfrm>
            <a:off x="6173927" y="2225229"/>
            <a:ext cx="2541047" cy="3550538"/>
          </a:xfrm>
          <a:prstGeom prst="rect">
            <a:avLst/>
          </a:prstGeom>
          <a:solidFill>
            <a:schemeClr val="accent2">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A77CF85D-E8E9-C7E5-EE84-60B3F6367FCF}"/>
              </a:ext>
            </a:extLst>
          </p:cNvPr>
          <p:cNvSpPr/>
          <p:nvPr/>
        </p:nvSpPr>
        <p:spPr>
          <a:xfrm>
            <a:off x="8847679" y="2225228"/>
            <a:ext cx="2541047" cy="3550539"/>
          </a:xfrm>
          <a:prstGeom prst="rect">
            <a:avLst/>
          </a:prstGeom>
          <a:solidFill>
            <a:schemeClr val="accent6">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D7B51369-1073-33BF-4859-6513E9A7A7C7}"/>
              </a:ext>
            </a:extLst>
          </p:cNvPr>
          <p:cNvSpPr txBox="1"/>
          <p:nvPr/>
        </p:nvSpPr>
        <p:spPr>
          <a:xfrm>
            <a:off x="3680751" y="2381108"/>
            <a:ext cx="2141315" cy="738664"/>
          </a:xfrm>
          <a:prstGeom prst="rect">
            <a:avLst/>
          </a:prstGeom>
          <a:noFill/>
        </p:spPr>
        <p:txBody>
          <a:bodyPr wrap="square" lIns="0" tIns="0" rIns="0" bIns="0" rtlCol="0">
            <a:spAutoFit/>
          </a:bodyPr>
          <a:lstStyle/>
          <a:p>
            <a:pPr lvl="0" algn="ctr"/>
            <a:r>
              <a:rPr lang="en-GB" sz="1600" b="1" i="0" dirty="0">
                <a:solidFill>
                  <a:schemeClr val="bg1"/>
                </a:solidFill>
                <a:effectLst/>
                <a:latin typeface="Roboto"/>
                <a:ea typeface="Roboto"/>
                <a:cs typeface="Roboto"/>
              </a:rPr>
              <a:t>Personal life </a:t>
            </a:r>
            <a:br>
              <a:rPr lang="en-GB" sz="1600" b="1" i="0" dirty="0">
                <a:solidFill>
                  <a:schemeClr val="bg1"/>
                </a:solidFill>
                <a:effectLst/>
                <a:latin typeface="Roboto"/>
                <a:ea typeface="Roboto"/>
                <a:cs typeface="Roboto"/>
              </a:rPr>
            </a:br>
            <a:r>
              <a:rPr lang="en-GB" sz="1600" b="1" i="0" dirty="0">
                <a:solidFill>
                  <a:schemeClr val="bg1"/>
                </a:solidFill>
                <a:effectLst/>
                <a:latin typeface="Roboto"/>
                <a:ea typeface="Roboto"/>
                <a:cs typeface="Roboto"/>
              </a:rPr>
              <a:t>experiences or responsibilities</a:t>
            </a:r>
            <a:endParaRPr lang="en-GB" sz="1600" dirty="0">
              <a:solidFill>
                <a:schemeClr val="bg1"/>
              </a:solidFill>
              <a:latin typeface="Roboto"/>
              <a:ea typeface="Roboto"/>
              <a:cs typeface="Roboto"/>
            </a:endParaRPr>
          </a:p>
        </p:txBody>
      </p:sp>
      <p:sp>
        <p:nvSpPr>
          <p:cNvPr id="30" name="TextBox 29">
            <a:extLst>
              <a:ext uri="{FF2B5EF4-FFF2-40B4-BE49-F238E27FC236}">
                <a16:creationId xmlns:a16="http://schemas.microsoft.com/office/drawing/2014/main" id="{0919F556-43CE-834B-BB90-528C3EED3C7D}"/>
              </a:ext>
            </a:extLst>
          </p:cNvPr>
          <p:cNvSpPr txBox="1"/>
          <p:nvPr/>
        </p:nvSpPr>
        <p:spPr>
          <a:xfrm>
            <a:off x="6366078" y="2381108"/>
            <a:ext cx="2141315" cy="738664"/>
          </a:xfrm>
          <a:prstGeom prst="rect">
            <a:avLst/>
          </a:prstGeom>
          <a:noFill/>
        </p:spPr>
        <p:txBody>
          <a:bodyPr wrap="square" lIns="0" tIns="0" rIns="0" bIns="0" rtlCol="0">
            <a:spAutoFit/>
          </a:bodyPr>
          <a:lstStyle/>
          <a:p>
            <a:pPr lvl="0" algn="ctr"/>
            <a:r>
              <a:rPr lang="en-GB" sz="1600" b="1" i="0" dirty="0">
                <a:solidFill>
                  <a:schemeClr val="bg1"/>
                </a:solidFill>
                <a:effectLst/>
                <a:latin typeface="Roboto"/>
                <a:ea typeface="Roboto"/>
                <a:cs typeface="Roboto"/>
              </a:rPr>
              <a:t>Hobbies and any extracurricular or outreach activities: </a:t>
            </a:r>
            <a:endParaRPr lang="en-GB" sz="1600" dirty="0">
              <a:solidFill>
                <a:schemeClr val="bg1"/>
              </a:solidFill>
              <a:latin typeface="Roboto"/>
              <a:ea typeface="Roboto"/>
              <a:cs typeface="Roboto"/>
            </a:endParaRPr>
          </a:p>
        </p:txBody>
      </p:sp>
      <p:sp>
        <p:nvSpPr>
          <p:cNvPr id="31" name="TextBox 30">
            <a:extLst>
              <a:ext uri="{FF2B5EF4-FFF2-40B4-BE49-F238E27FC236}">
                <a16:creationId xmlns:a16="http://schemas.microsoft.com/office/drawing/2014/main" id="{DF2ADB9A-2718-C874-FF99-6D69EB3C1427}"/>
              </a:ext>
            </a:extLst>
          </p:cNvPr>
          <p:cNvSpPr txBox="1"/>
          <p:nvPr/>
        </p:nvSpPr>
        <p:spPr>
          <a:xfrm>
            <a:off x="9051405" y="2381108"/>
            <a:ext cx="2141315" cy="738664"/>
          </a:xfrm>
          <a:prstGeom prst="rect">
            <a:avLst/>
          </a:prstGeom>
          <a:noFill/>
        </p:spPr>
        <p:txBody>
          <a:bodyPr wrap="square" lIns="0" tIns="0" rIns="0" bIns="0" rtlCol="0">
            <a:spAutoFit/>
          </a:bodyPr>
          <a:lstStyle/>
          <a:p>
            <a:pPr lvl="0" algn="ctr"/>
            <a:r>
              <a:rPr lang="en-GB" sz="1600" b="1" i="0" dirty="0">
                <a:solidFill>
                  <a:schemeClr val="bg1"/>
                </a:solidFill>
                <a:effectLst/>
                <a:latin typeface="Roboto"/>
                <a:ea typeface="Roboto"/>
                <a:cs typeface="Roboto"/>
              </a:rPr>
              <a:t>Achievements </a:t>
            </a:r>
            <a:br>
              <a:rPr lang="en-GB" sz="1600" b="1" i="0" dirty="0">
                <a:solidFill>
                  <a:schemeClr val="bg1"/>
                </a:solidFill>
                <a:effectLst/>
                <a:latin typeface="Roboto"/>
                <a:ea typeface="Roboto"/>
                <a:cs typeface="Roboto"/>
              </a:rPr>
            </a:br>
            <a:r>
              <a:rPr lang="en-GB" sz="1600" b="1" i="0" dirty="0">
                <a:solidFill>
                  <a:schemeClr val="bg1"/>
                </a:solidFill>
                <a:effectLst/>
                <a:latin typeface="Roboto"/>
                <a:ea typeface="Roboto"/>
                <a:cs typeface="Roboto"/>
              </a:rPr>
              <a:t>outside of school </a:t>
            </a:r>
            <a:br>
              <a:rPr lang="en-GB" sz="1600" b="1" i="0" dirty="0">
                <a:solidFill>
                  <a:schemeClr val="bg1"/>
                </a:solidFill>
                <a:effectLst/>
                <a:latin typeface="Roboto"/>
                <a:ea typeface="Roboto"/>
                <a:cs typeface="Roboto"/>
              </a:rPr>
            </a:br>
            <a:r>
              <a:rPr lang="en-GB" sz="1600" b="1" i="0" dirty="0">
                <a:solidFill>
                  <a:schemeClr val="bg1"/>
                </a:solidFill>
                <a:effectLst/>
                <a:latin typeface="Roboto"/>
                <a:ea typeface="Roboto"/>
                <a:cs typeface="Roboto"/>
              </a:rPr>
              <a:t>or college</a:t>
            </a:r>
            <a:endParaRPr lang="en-GB" sz="1600" dirty="0">
              <a:solidFill>
                <a:schemeClr val="bg1"/>
              </a:solidFill>
              <a:latin typeface="Roboto"/>
              <a:ea typeface="Roboto"/>
              <a:cs typeface="Roboto"/>
            </a:endParaRPr>
          </a:p>
        </p:txBody>
      </p:sp>
      <p:sp>
        <p:nvSpPr>
          <p:cNvPr id="32" name="TextBox 31">
            <a:extLst>
              <a:ext uri="{FF2B5EF4-FFF2-40B4-BE49-F238E27FC236}">
                <a16:creationId xmlns:a16="http://schemas.microsoft.com/office/drawing/2014/main" id="{F0329EF6-757D-2982-8CAE-CD9609D762C9}"/>
              </a:ext>
            </a:extLst>
          </p:cNvPr>
          <p:cNvSpPr txBox="1"/>
          <p:nvPr/>
        </p:nvSpPr>
        <p:spPr>
          <a:xfrm>
            <a:off x="3663387" y="3379802"/>
            <a:ext cx="2158679" cy="2231380"/>
          </a:xfrm>
          <a:prstGeom prst="rect">
            <a:avLst/>
          </a:prstGeom>
          <a:noFill/>
        </p:spPr>
        <p:txBody>
          <a:bodyPr wrap="square" lIns="0" tIns="0" rIns="0" bIns="0" rtlCol="0">
            <a:spAutoFit/>
          </a:bodyPr>
          <a:lstStyle/>
          <a:p>
            <a:pPr marL="171450" lvl="0" indent="-171450" rtl="0">
              <a:spcAft>
                <a:spcPts val="600"/>
              </a:spcAft>
              <a:buClr>
                <a:schemeClr val="tx1"/>
              </a:buClr>
              <a:buFont typeface="Arial" panose="020B0604020202020204" pitchFamily="34" charset="0"/>
              <a:buChar char="•"/>
            </a:pPr>
            <a:r>
              <a:rPr lang="en-GB" sz="1400" b="0" i="0" dirty="0">
                <a:effectLst/>
                <a:latin typeface="Roboto"/>
                <a:ea typeface="Roboto"/>
                <a:cs typeface="Roboto"/>
              </a:rPr>
              <a:t>Is there a situation </a:t>
            </a:r>
            <a:br>
              <a:rPr lang="en-GB" sz="1400" b="0" i="0" dirty="0">
                <a:effectLst/>
                <a:latin typeface="Roboto"/>
                <a:ea typeface="Roboto"/>
                <a:cs typeface="Roboto"/>
              </a:rPr>
            </a:br>
            <a:r>
              <a:rPr lang="en-GB" sz="1400" b="0" i="0" dirty="0">
                <a:effectLst/>
                <a:latin typeface="Roboto"/>
                <a:ea typeface="Roboto"/>
                <a:cs typeface="Roboto"/>
              </a:rPr>
              <a:t>you’ve personally overcome that has influenced your decision? </a:t>
            </a:r>
            <a:endParaRPr lang="en-GB" sz="1400" dirty="0"/>
          </a:p>
          <a:p>
            <a:pPr marL="171450" lvl="0" indent="-171450">
              <a:spcAft>
                <a:spcPts val="600"/>
              </a:spcAft>
              <a:buClr>
                <a:schemeClr val="tx1"/>
              </a:buClr>
              <a:buFont typeface="Arial" panose="020B0604020202020204" pitchFamily="34" charset="0"/>
              <a:buChar char="•"/>
            </a:pPr>
            <a:r>
              <a:rPr lang="en-GB" sz="1400" b="0" i="0" dirty="0">
                <a:effectLst/>
                <a:latin typeface="Roboto"/>
                <a:ea typeface="Roboto"/>
                <a:cs typeface="Roboto"/>
              </a:rPr>
              <a:t>Are there personal experiences that have helped you develop essential qualities for </a:t>
            </a:r>
            <a:br>
              <a:rPr lang="en-GB" sz="1400" b="0" i="0" dirty="0">
                <a:effectLst/>
                <a:latin typeface="Roboto"/>
                <a:ea typeface="Roboto"/>
                <a:cs typeface="Roboto"/>
              </a:rPr>
            </a:br>
            <a:r>
              <a:rPr lang="en-GB" sz="1400" b="0" i="0" dirty="0">
                <a:effectLst/>
                <a:latin typeface="Roboto"/>
                <a:ea typeface="Roboto"/>
                <a:cs typeface="Roboto"/>
              </a:rPr>
              <a:t>the course?</a:t>
            </a:r>
            <a:endParaRPr lang="en-GB" sz="1400" dirty="0">
              <a:latin typeface="Roboto"/>
              <a:ea typeface="Roboto"/>
              <a:cs typeface="Roboto"/>
            </a:endParaRPr>
          </a:p>
        </p:txBody>
      </p:sp>
      <p:sp>
        <p:nvSpPr>
          <p:cNvPr id="33" name="TextBox 32">
            <a:extLst>
              <a:ext uri="{FF2B5EF4-FFF2-40B4-BE49-F238E27FC236}">
                <a16:creationId xmlns:a16="http://schemas.microsoft.com/office/drawing/2014/main" id="{5719F24D-A31E-52CC-F891-6FD95A090386}"/>
              </a:ext>
            </a:extLst>
          </p:cNvPr>
          <p:cNvSpPr txBox="1"/>
          <p:nvPr/>
        </p:nvSpPr>
        <p:spPr>
          <a:xfrm>
            <a:off x="6348713" y="3379802"/>
            <a:ext cx="2170253" cy="1800493"/>
          </a:xfrm>
          <a:prstGeom prst="rect">
            <a:avLst/>
          </a:prstGeom>
          <a:noFill/>
        </p:spPr>
        <p:txBody>
          <a:bodyPr wrap="square" lIns="0" tIns="0" rIns="0" bIns="0" rtlCol="0">
            <a:spAutoFit/>
          </a:bodyPr>
          <a:lstStyle/>
          <a:p>
            <a:pPr marL="171450" lvl="0" indent="-171450" rtl="0">
              <a:spcAft>
                <a:spcPts val="600"/>
              </a:spcAft>
              <a:buClr>
                <a:schemeClr val="accent2"/>
              </a:buClr>
              <a:buFont typeface="Arial" panose="020B0604020202020204" pitchFamily="34" charset="0"/>
              <a:buChar char="•"/>
            </a:pPr>
            <a:r>
              <a:rPr lang="en-GB" sz="1400" b="0" i="0" dirty="0">
                <a:effectLst/>
                <a:latin typeface="Roboto"/>
                <a:ea typeface="Roboto"/>
                <a:cs typeface="Roboto"/>
              </a:rPr>
              <a:t>Think sports, reading, community work, </a:t>
            </a:r>
            <a:br>
              <a:rPr lang="en-GB" sz="1400" b="0" i="0" dirty="0">
                <a:effectLst/>
                <a:latin typeface="Roboto"/>
                <a:ea typeface="Roboto"/>
                <a:cs typeface="Roboto"/>
              </a:rPr>
            </a:br>
            <a:r>
              <a:rPr lang="en-GB" sz="1400" b="0" i="0" dirty="0">
                <a:effectLst/>
                <a:latin typeface="Roboto"/>
                <a:ea typeface="Roboto"/>
                <a:cs typeface="Roboto"/>
              </a:rPr>
              <a:t>summer schools. </a:t>
            </a:r>
            <a:endParaRPr lang="en-GB" sz="1400" dirty="0"/>
          </a:p>
          <a:p>
            <a:pPr marL="171450" lvl="0" indent="-171450">
              <a:spcAft>
                <a:spcPts val="600"/>
              </a:spcAft>
              <a:buClr>
                <a:schemeClr val="accent2"/>
              </a:buClr>
              <a:buFont typeface="Arial" panose="020B0604020202020204" pitchFamily="34" charset="0"/>
              <a:buChar char="•"/>
            </a:pPr>
            <a:r>
              <a:rPr lang="en-GB" sz="1400" b="0" i="0" dirty="0">
                <a:effectLst/>
                <a:latin typeface="Roboto"/>
                <a:ea typeface="Roboto"/>
                <a:cs typeface="Roboto"/>
              </a:rPr>
              <a:t>Any activities outside </a:t>
            </a:r>
            <a:br>
              <a:rPr lang="en-GB" sz="1400" b="0" i="0" dirty="0">
                <a:effectLst/>
                <a:latin typeface="Roboto"/>
                <a:ea typeface="Roboto"/>
                <a:cs typeface="Roboto"/>
              </a:rPr>
            </a:br>
            <a:r>
              <a:rPr lang="en-GB" sz="1400" b="0" i="0" dirty="0">
                <a:effectLst/>
                <a:latin typeface="Roboto"/>
                <a:ea typeface="Roboto"/>
                <a:cs typeface="Roboto"/>
              </a:rPr>
              <a:t>of core studies that </a:t>
            </a:r>
            <a:br>
              <a:rPr lang="en-GB" sz="1400" b="0" i="0" dirty="0">
                <a:effectLst/>
                <a:latin typeface="Roboto"/>
                <a:ea typeface="Roboto"/>
                <a:cs typeface="Roboto"/>
              </a:rPr>
            </a:br>
            <a:r>
              <a:rPr lang="en-GB" sz="1400" b="0" i="0" dirty="0">
                <a:effectLst/>
                <a:latin typeface="Roboto"/>
                <a:ea typeface="Roboto"/>
                <a:cs typeface="Roboto"/>
              </a:rPr>
              <a:t>help further showcase </a:t>
            </a:r>
            <a:br>
              <a:rPr lang="en-GB" sz="1400" b="0" i="0" dirty="0">
                <a:effectLst/>
                <a:latin typeface="Roboto"/>
                <a:ea typeface="Roboto"/>
                <a:cs typeface="Roboto"/>
              </a:rPr>
            </a:br>
            <a:r>
              <a:rPr lang="en-GB" sz="1400" b="0" i="0" dirty="0">
                <a:effectLst/>
                <a:latin typeface="Roboto"/>
                <a:ea typeface="Roboto"/>
                <a:cs typeface="Roboto"/>
              </a:rPr>
              <a:t>why you’d make a </a:t>
            </a:r>
            <a:br>
              <a:rPr lang="en-GB" sz="1400" b="0" i="0" dirty="0">
                <a:effectLst/>
                <a:latin typeface="Roboto"/>
                <a:ea typeface="Roboto"/>
                <a:cs typeface="Roboto"/>
              </a:rPr>
            </a:br>
            <a:r>
              <a:rPr lang="en-GB" sz="1400" b="0" i="0" dirty="0">
                <a:effectLst/>
                <a:latin typeface="Roboto"/>
                <a:ea typeface="Roboto"/>
                <a:cs typeface="Roboto"/>
              </a:rPr>
              <a:t>great student.</a:t>
            </a:r>
            <a:endParaRPr lang="en-GB" sz="1400" dirty="0">
              <a:latin typeface="Roboto"/>
              <a:ea typeface="Roboto"/>
              <a:cs typeface="Roboto"/>
            </a:endParaRPr>
          </a:p>
        </p:txBody>
      </p:sp>
      <p:sp>
        <p:nvSpPr>
          <p:cNvPr id="34" name="TextBox 33">
            <a:extLst>
              <a:ext uri="{FF2B5EF4-FFF2-40B4-BE49-F238E27FC236}">
                <a16:creationId xmlns:a16="http://schemas.microsoft.com/office/drawing/2014/main" id="{87EF7B28-98A1-6A7F-9963-C3F56481DA23}"/>
              </a:ext>
            </a:extLst>
          </p:cNvPr>
          <p:cNvSpPr txBox="1"/>
          <p:nvPr/>
        </p:nvSpPr>
        <p:spPr>
          <a:xfrm>
            <a:off x="9022465" y="3379802"/>
            <a:ext cx="2170253" cy="1508105"/>
          </a:xfrm>
          <a:prstGeom prst="rect">
            <a:avLst/>
          </a:prstGeom>
          <a:noFill/>
        </p:spPr>
        <p:txBody>
          <a:bodyPr wrap="square" lIns="0" tIns="0" rIns="0" bIns="0" rtlCol="0">
            <a:spAutoFit/>
          </a:bodyPr>
          <a:lstStyle/>
          <a:p>
            <a:pPr marL="171450" lvl="0" indent="-171450">
              <a:spcAft>
                <a:spcPts val="600"/>
              </a:spcAft>
              <a:buClr>
                <a:schemeClr val="accent6"/>
              </a:buClr>
              <a:buFont typeface="Arial" panose="020B0604020202020204" pitchFamily="34" charset="0"/>
              <a:buChar char="•"/>
            </a:pPr>
            <a:r>
              <a:rPr lang="en-GB" sz="1400" b="0" i="0" dirty="0">
                <a:effectLst/>
                <a:latin typeface="Roboto"/>
                <a:ea typeface="Roboto"/>
                <a:cs typeface="Roboto"/>
              </a:rPr>
              <a:t>This could be a position </a:t>
            </a:r>
            <a:br>
              <a:rPr lang="en-GB" sz="1400" b="0" i="0" dirty="0">
                <a:effectLst/>
                <a:latin typeface="Roboto"/>
                <a:ea typeface="Roboto"/>
                <a:cs typeface="Roboto"/>
              </a:rPr>
            </a:br>
            <a:r>
              <a:rPr lang="en-GB" sz="1400" b="0" i="0" dirty="0">
                <a:effectLst/>
                <a:latin typeface="Roboto"/>
                <a:ea typeface="Roboto"/>
                <a:cs typeface="Roboto"/>
              </a:rPr>
              <a:t>of responsibility for </a:t>
            </a:r>
            <a:br>
              <a:rPr lang="en-GB" sz="1400" b="0" i="0" dirty="0">
                <a:effectLst/>
                <a:latin typeface="Roboto"/>
                <a:ea typeface="Roboto"/>
                <a:cs typeface="Roboto"/>
              </a:rPr>
            </a:br>
            <a:r>
              <a:rPr lang="en-GB" sz="1400" b="0" i="0" dirty="0">
                <a:effectLst/>
                <a:latin typeface="Roboto"/>
                <a:ea typeface="Roboto"/>
                <a:cs typeface="Roboto"/>
              </a:rPr>
              <a:t>local clubs or groups, competitions, or qualifications you’ve attained outside of </a:t>
            </a:r>
            <a:br>
              <a:rPr lang="en-GB" sz="1400" b="0" i="0" dirty="0">
                <a:effectLst/>
                <a:latin typeface="Roboto"/>
                <a:ea typeface="Roboto"/>
                <a:cs typeface="Roboto"/>
              </a:rPr>
            </a:br>
            <a:r>
              <a:rPr lang="en-GB" sz="1400" b="0" i="0" dirty="0">
                <a:effectLst/>
                <a:latin typeface="Roboto"/>
                <a:ea typeface="Roboto"/>
                <a:cs typeface="Roboto"/>
              </a:rPr>
              <a:t>the classroom. </a:t>
            </a:r>
            <a:endParaRPr lang="en-GB" sz="1400" dirty="0">
              <a:latin typeface="Roboto"/>
              <a:ea typeface="Roboto"/>
              <a:cs typeface="Roboto"/>
            </a:endParaRPr>
          </a:p>
        </p:txBody>
      </p:sp>
      <p:grpSp>
        <p:nvGrpSpPr>
          <p:cNvPr id="38" name="Group 37">
            <a:extLst>
              <a:ext uri="{FF2B5EF4-FFF2-40B4-BE49-F238E27FC236}">
                <a16:creationId xmlns:a16="http://schemas.microsoft.com/office/drawing/2014/main" id="{73847F0F-1D48-0C9E-7340-0AE5DAFD19AA}"/>
              </a:ext>
            </a:extLst>
          </p:cNvPr>
          <p:cNvGrpSpPr/>
          <p:nvPr/>
        </p:nvGrpSpPr>
        <p:grpSpPr>
          <a:xfrm>
            <a:off x="9513220" y="4348239"/>
            <a:ext cx="3424589" cy="2525885"/>
            <a:chOff x="8525574" y="4395629"/>
            <a:chExt cx="3338477" cy="2462371"/>
          </a:xfrm>
        </p:grpSpPr>
        <p:sp>
          <p:nvSpPr>
            <p:cNvPr id="37" name="Oval 36">
              <a:extLst>
                <a:ext uri="{FF2B5EF4-FFF2-40B4-BE49-F238E27FC236}">
                  <a16:creationId xmlns:a16="http://schemas.microsoft.com/office/drawing/2014/main" id="{2526730C-718B-CF04-2455-8BFE5D1952EA}"/>
                </a:ext>
              </a:extLst>
            </p:cNvPr>
            <p:cNvSpPr/>
            <p:nvPr/>
          </p:nvSpPr>
          <p:spPr>
            <a:xfrm>
              <a:off x="9183046" y="5036695"/>
              <a:ext cx="911243" cy="91124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Graphic 35">
              <a:extLst>
                <a:ext uri="{FF2B5EF4-FFF2-40B4-BE49-F238E27FC236}">
                  <a16:creationId xmlns:a16="http://schemas.microsoft.com/office/drawing/2014/main" id="{109CAC11-C745-D84A-F6B7-1A3E39C256EB}"/>
                </a:ext>
              </a:extLst>
            </p:cNvPr>
            <p:cNvPicPr>
              <a:picLocks noChangeAspect="1"/>
            </p:cNvPicPr>
            <p:nvPr/>
          </p:nvPicPr>
          <p:blipFill>
            <a:blip r:embed="rId3">
              <a:extLst>
                <a:ext uri="{96DAC541-7B7A-43D3-8B79-37D633B846F1}">
                  <asvg:svgBlip xmlns:asvg="http://schemas.microsoft.com/office/drawing/2016/SVG/main" r:embed="rId4"/>
                </a:ext>
              </a:extLst>
            </a:blip>
            <a:srcRect b="26243"/>
            <a:stretch/>
          </p:blipFill>
          <p:spPr>
            <a:xfrm>
              <a:off x="8525574" y="4395629"/>
              <a:ext cx="3338477" cy="2462371"/>
            </a:xfrm>
            <a:prstGeom prst="rect">
              <a:avLst/>
            </a:prstGeom>
          </p:spPr>
        </p:pic>
      </p:grpSp>
      <p:sp>
        <p:nvSpPr>
          <p:cNvPr id="3" name="TextBox 2">
            <a:extLst>
              <a:ext uri="{FF2B5EF4-FFF2-40B4-BE49-F238E27FC236}">
                <a16:creationId xmlns:a16="http://schemas.microsoft.com/office/drawing/2014/main" id="{2E7AA1E4-990C-8C2C-EDCA-2D494F37DF68}"/>
              </a:ext>
            </a:extLst>
          </p:cNvPr>
          <p:cNvSpPr txBox="1"/>
          <p:nvPr/>
        </p:nvSpPr>
        <p:spPr>
          <a:xfrm>
            <a:off x="914401" y="5974763"/>
            <a:ext cx="9868582" cy="769441"/>
          </a:xfrm>
          <a:prstGeom prst="rect">
            <a:avLst/>
          </a:prstGeom>
          <a:noFill/>
        </p:spPr>
        <p:txBody>
          <a:bodyPr wrap="square" lIns="0" tIns="0" rIns="0" bIns="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GB" sz="1700" b="1" u="none" strike="noStrike" kern="1200" cap="none" spc="0" normalizeH="0" baseline="0" noProof="0" dirty="0">
                <a:ln>
                  <a:noFill/>
                </a:ln>
                <a:solidFill>
                  <a:schemeClr val="accent5"/>
                </a:solidFill>
                <a:effectLst/>
                <a:uLnTx/>
                <a:uFillTx/>
                <a:latin typeface="Roboto" panose="02000000000000000000" pitchFamily="2" charset="0"/>
                <a:ea typeface="Roboto" panose="02000000000000000000" pitchFamily="2" charset="0"/>
                <a:cs typeface="Roboto" panose="02000000000000000000" pitchFamily="2" charset="0"/>
              </a:rPr>
              <a:t>Remember</a:t>
            </a:r>
            <a:r>
              <a:rPr kumimoji="0" lang="en-GB" sz="170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 these are just some examples, you don’t need to include it all. </a:t>
            </a:r>
            <a:br>
              <a:rPr kumimoji="0" lang="en-GB" sz="170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br>
            <a:r>
              <a:rPr kumimoji="0" lang="en-GB" sz="170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The key is to research the course(s) to find out what might be most relevant.</a:t>
            </a:r>
            <a:r>
              <a:rPr lang="en-GB" sz="1700" dirty="0">
                <a:latin typeface="Roboto" panose="02000000000000000000" pitchFamily="2" charset="0"/>
                <a:ea typeface="Roboto" panose="02000000000000000000" pitchFamily="2" charset="0"/>
                <a:cs typeface="Roboto" panose="02000000000000000000" pitchFamily="2" charset="0"/>
              </a:rPr>
              <a:t> </a:t>
            </a:r>
          </a:p>
          <a:p>
            <a:pPr marL="0" marR="0" lvl="0" indent="0" algn="ctr" defTabSz="914400" rtl="0" eaLnBrk="1" fontAlgn="auto" latinLnBrk="0" hangingPunct="1">
              <a:lnSpc>
                <a:spcPts val="2000"/>
              </a:lnSpc>
              <a:spcBef>
                <a:spcPts val="0"/>
              </a:spcBef>
              <a:spcAft>
                <a:spcPts val="0"/>
              </a:spcAft>
              <a:buClrTx/>
              <a:buSzTx/>
              <a:buFontTx/>
              <a:buNone/>
              <a:tabLst/>
              <a:defRPr/>
            </a:pPr>
            <a:r>
              <a:rPr lang="en-GB" sz="1700" dirty="0">
                <a:latin typeface="Roboto" panose="02000000000000000000" pitchFamily="2" charset="0"/>
                <a:ea typeface="Roboto" panose="02000000000000000000" pitchFamily="2" charset="0"/>
                <a:cs typeface="Roboto" panose="02000000000000000000" pitchFamily="2" charset="0"/>
              </a:rPr>
              <a:t>Check out the </a:t>
            </a:r>
            <a:r>
              <a:rPr lang="en-GB" sz="1700" dirty="0">
                <a:latin typeface="Roboto" panose="02000000000000000000" pitchFamily="2" charset="0"/>
                <a:ea typeface="Roboto" panose="02000000000000000000" pitchFamily="2" charset="0"/>
                <a:cs typeface="Roboto" panose="02000000000000000000" pitchFamily="2" charset="0"/>
                <a:hlinkClick r:id="rId5"/>
              </a:rPr>
              <a:t>UCAS personal statement guidance</a:t>
            </a:r>
            <a:r>
              <a:rPr lang="en-GB" sz="1700" dirty="0">
                <a:latin typeface="Roboto" panose="02000000000000000000" pitchFamily="2" charset="0"/>
                <a:ea typeface="Roboto" panose="02000000000000000000" pitchFamily="2" charset="0"/>
                <a:cs typeface="Roboto" panose="02000000000000000000" pitchFamily="2" charset="0"/>
              </a:rPr>
              <a:t>. </a:t>
            </a:r>
            <a:endParaRPr kumimoji="0" lang="en-GB" sz="170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229457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79D24F8D-6C03-D14E-FA06-CE87D053D739}"/>
              </a:ext>
            </a:extLst>
          </p:cNvPr>
          <p:cNvSpPr/>
          <p:nvPr/>
        </p:nvSpPr>
        <p:spPr>
          <a:xfrm>
            <a:off x="9428422" y="1557338"/>
            <a:ext cx="2094615" cy="3136740"/>
          </a:xfrm>
          <a:prstGeom prst="rect">
            <a:avLst/>
          </a:prstGeom>
          <a:solidFill>
            <a:schemeClr val="accent2">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61BE275D-D661-B644-9EE4-5FC27DA6671C}"/>
              </a:ext>
            </a:extLst>
          </p:cNvPr>
          <p:cNvSpPr/>
          <p:nvPr/>
        </p:nvSpPr>
        <p:spPr>
          <a:xfrm>
            <a:off x="2870504" y="1557338"/>
            <a:ext cx="2094615" cy="3136740"/>
          </a:xfrm>
          <a:prstGeom prst="rect">
            <a:avLst/>
          </a:prstGeom>
          <a:solidFill>
            <a:schemeClr val="accent5">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B9198A14-F4C0-DD75-F60D-4BE5D026FF04}"/>
              </a:ext>
            </a:extLst>
          </p:cNvPr>
          <p:cNvSpPr/>
          <p:nvPr/>
        </p:nvSpPr>
        <p:spPr>
          <a:xfrm>
            <a:off x="5053191" y="1557338"/>
            <a:ext cx="2094615" cy="3136740"/>
          </a:xfrm>
          <a:prstGeom prst="rect">
            <a:avLst/>
          </a:prstGeom>
          <a:solidFill>
            <a:schemeClr val="accent2">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90F2CB63-2C3D-8346-0AE3-4AE3ABEBCA56}"/>
              </a:ext>
            </a:extLst>
          </p:cNvPr>
          <p:cNvSpPr/>
          <p:nvPr/>
        </p:nvSpPr>
        <p:spPr>
          <a:xfrm>
            <a:off x="682889" y="1557338"/>
            <a:ext cx="2094615" cy="3136740"/>
          </a:xfrm>
          <a:prstGeom prst="rect">
            <a:avLst/>
          </a:prstGeom>
          <a:solidFill>
            <a:schemeClr val="accent2">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4DFB5369-5B17-FEF4-3E76-365C250ACAB7}"/>
              </a:ext>
            </a:extLst>
          </p:cNvPr>
          <p:cNvSpPr txBox="1">
            <a:spLocks/>
          </p:cNvSpPr>
          <p:nvPr/>
        </p:nvSpPr>
        <p:spPr>
          <a:xfrm>
            <a:off x="803275" y="477403"/>
            <a:ext cx="6374765" cy="864079"/>
          </a:xfrm>
          <a:prstGeom prst="rect">
            <a:avLst/>
          </a:prstGeom>
        </p:spPr>
        <p:txBody>
          <a:bodyPr vert="horz" wrap="none" lIns="0" tIns="0" rIns="0" bIns="0" rtlCol="0" anchor="b">
            <a:noAutofit/>
          </a:bodyPr>
          <a:lstStyle>
            <a:lvl1pPr algn="l" defTabSz="914377" rtl="0" eaLnBrk="1" latinLnBrk="0" hangingPunct="1">
              <a:lnSpc>
                <a:spcPct val="90000"/>
              </a:lnSpc>
              <a:spcBef>
                <a:spcPct val="0"/>
              </a:spcBef>
              <a:buNone/>
              <a:defRPr sz="4800" b="1" kern="1200">
                <a:solidFill>
                  <a:schemeClr val="tx1"/>
                </a:solidFill>
                <a:latin typeface="+mn-lt"/>
                <a:ea typeface="Roboto" panose="02000000000000000000" pitchFamily="2" charset="0"/>
                <a:cs typeface="Roboto" panose="02000000000000000000" pitchFamily="2"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6000" u="none" strike="noStrike" kern="1200" cap="none" spc="0" normalizeH="0" baseline="0" noProof="0" dirty="0">
                <a:ln>
                  <a:noFill/>
                </a:ln>
                <a:solidFill>
                  <a:schemeClr val="accent5"/>
                </a:solidFill>
                <a:effectLst/>
                <a:uLnTx/>
                <a:uFillTx/>
                <a:latin typeface="Apricus Black" pitchFamily="2" charset="0"/>
              </a:rPr>
              <a:t>Format and structure</a:t>
            </a:r>
          </a:p>
        </p:txBody>
      </p:sp>
      <p:pic>
        <p:nvPicPr>
          <p:cNvPr id="12" name="Graphic 11">
            <a:extLst>
              <a:ext uri="{FF2B5EF4-FFF2-40B4-BE49-F238E27FC236}">
                <a16:creationId xmlns:a16="http://schemas.microsoft.com/office/drawing/2014/main" id="{5B0977F9-F05F-2170-1FD7-F3B8A22F7A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062863" y="3491087"/>
            <a:ext cx="3325862" cy="3325862"/>
          </a:xfrm>
          <a:prstGeom prst="rect">
            <a:avLst/>
          </a:prstGeom>
        </p:spPr>
      </p:pic>
      <p:sp>
        <p:nvSpPr>
          <p:cNvPr id="25" name="Rectangle 24">
            <a:extLst>
              <a:ext uri="{FF2B5EF4-FFF2-40B4-BE49-F238E27FC236}">
                <a16:creationId xmlns:a16="http://schemas.microsoft.com/office/drawing/2014/main" id="{CD070990-492F-FED3-77BB-09E03D021607}"/>
              </a:ext>
            </a:extLst>
          </p:cNvPr>
          <p:cNvSpPr/>
          <p:nvPr/>
        </p:nvSpPr>
        <p:spPr>
          <a:xfrm>
            <a:off x="3062908" y="3117389"/>
            <a:ext cx="1800000" cy="135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grpSp>
        <p:nvGrpSpPr>
          <p:cNvPr id="11" name="Group 10">
            <a:extLst>
              <a:ext uri="{FF2B5EF4-FFF2-40B4-BE49-F238E27FC236}">
                <a16:creationId xmlns:a16="http://schemas.microsoft.com/office/drawing/2014/main" id="{9CCA9829-23FF-58CB-FB6D-6558B85A8BAD}"/>
              </a:ext>
            </a:extLst>
          </p:cNvPr>
          <p:cNvGrpSpPr/>
          <p:nvPr/>
        </p:nvGrpSpPr>
        <p:grpSpPr>
          <a:xfrm>
            <a:off x="868668" y="3117389"/>
            <a:ext cx="1704184" cy="1350000"/>
            <a:chOff x="771277" y="2191837"/>
            <a:chExt cx="1800000" cy="1350000"/>
          </a:xfrm>
        </p:grpSpPr>
        <p:sp>
          <p:nvSpPr>
            <p:cNvPr id="21" name="Rectangle 20">
              <a:extLst>
                <a:ext uri="{FF2B5EF4-FFF2-40B4-BE49-F238E27FC236}">
                  <a16:creationId xmlns:a16="http://schemas.microsoft.com/office/drawing/2014/main" id="{45024195-EA9E-6AF5-4A21-39F3D08511E5}"/>
                </a:ext>
              </a:extLst>
            </p:cNvPr>
            <p:cNvSpPr/>
            <p:nvPr/>
          </p:nvSpPr>
          <p:spPr>
            <a:xfrm>
              <a:off x="771277" y="2191837"/>
              <a:ext cx="1800000" cy="135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22" name="TextBox 21">
              <a:extLst>
                <a:ext uri="{FF2B5EF4-FFF2-40B4-BE49-F238E27FC236}">
                  <a16:creationId xmlns:a16="http://schemas.microsoft.com/office/drawing/2014/main" id="{E56A0769-7802-5AC6-B406-0D7FCA4BA0F9}"/>
                </a:ext>
              </a:extLst>
            </p:cNvPr>
            <p:cNvSpPr txBox="1"/>
            <p:nvPr/>
          </p:nvSpPr>
          <p:spPr>
            <a:xfrm>
              <a:off x="771277" y="2191837"/>
              <a:ext cx="1800000" cy="135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kern="1200" dirty="0">
                  <a:solidFill>
                    <a:schemeClr val="tx1"/>
                  </a:solidFill>
                  <a:latin typeface="Roboto" panose="02000000000000000000" pitchFamily="2" charset="0"/>
                  <a:ea typeface="Roboto" panose="02000000000000000000" pitchFamily="2" charset="0"/>
                  <a:cs typeface="Roboto" panose="02000000000000000000" pitchFamily="2" charset="0"/>
                </a:rPr>
                <a:t>Three </a:t>
              </a:r>
              <a:br>
                <a:rPr lang="en-GB" kern="1200" dirty="0">
                  <a:solidFill>
                    <a:schemeClr val="tx1"/>
                  </a:solidFill>
                  <a:latin typeface="Roboto" panose="02000000000000000000" pitchFamily="2" charset="0"/>
                  <a:ea typeface="Roboto" panose="02000000000000000000" pitchFamily="2" charset="0"/>
                  <a:cs typeface="Roboto" panose="02000000000000000000" pitchFamily="2" charset="0"/>
                </a:rPr>
              </a:br>
              <a:r>
                <a:rPr lang="en-GB" kern="1200" dirty="0">
                  <a:solidFill>
                    <a:schemeClr val="tx1"/>
                  </a:solidFill>
                  <a:latin typeface="Roboto" panose="02000000000000000000" pitchFamily="2" charset="0"/>
                  <a:ea typeface="Roboto" panose="02000000000000000000" pitchFamily="2" charset="0"/>
                  <a:cs typeface="Roboto" panose="02000000000000000000" pitchFamily="2" charset="0"/>
                </a:rPr>
                <a:t>sections with question prompts</a:t>
              </a:r>
              <a:endParaRPr lang="en-US" kern="12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grpSp>
      <p:pic>
        <p:nvPicPr>
          <p:cNvPr id="28" name="Graphic 27" descr="Pie chart with solid fill">
            <a:extLst>
              <a:ext uri="{FF2B5EF4-FFF2-40B4-BE49-F238E27FC236}">
                <a16:creationId xmlns:a16="http://schemas.microsoft.com/office/drawing/2014/main" id="{6D0C90F3-DAF4-4CE4-AB6A-7B3E25BA2A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05708" y="1965346"/>
            <a:ext cx="914400" cy="914400"/>
          </a:xfrm>
          <a:prstGeom prst="rect">
            <a:avLst/>
          </a:prstGeom>
        </p:spPr>
      </p:pic>
      <p:pic>
        <p:nvPicPr>
          <p:cNvPr id="30" name="Graphic 29" descr="Speedometer Low with solid fill">
            <a:extLst>
              <a:ext uri="{FF2B5EF4-FFF2-40B4-BE49-F238E27FC236}">
                <a16:creationId xmlns:a16="http://schemas.microsoft.com/office/drawing/2014/main" id="{E2976AF3-D9C3-480A-02FF-41D8BECB133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53347" y="1965346"/>
            <a:ext cx="914400" cy="914400"/>
          </a:xfrm>
          <a:prstGeom prst="rect">
            <a:avLst/>
          </a:prstGeom>
        </p:spPr>
      </p:pic>
      <p:pic>
        <p:nvPicPr>
          <p:cNvPr id="32" name="Graphic 31" descr="Recycle with solid fill">
            <a:extLst>
              <a:ext uri="{FF2B5EF4-FFF2-40B4-BE49-F238E27FC236}">
                <a16:creationId xmlns:a16="http://schemas.microsoft.com/office/drawing/2014/main" id="{7692BD34-DFB1-4A31-A240-3311DCBEFC1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00985" y="1979364"/>
            <a:ext cx="914400" cy="914400"/>
          </a:xfrm>
          <a:prstGeom prst="rect">
            <a:avLst/>
          </a:prstGeom>
        </p:spPr>
      </p:pic>
      <p:pic>
        <p:nvPicPr>
          <p:cNvPr id="34" name="Graphic 33" descr="Warning with solid fill">
            <a:extLst>
              <a:ext uri="{FF2B5EF4-FFF2-40B4-BE49-F238E27FC236}">
                <a16:creationId xmlns:a16="http://schemas.microsoft.com/office/drawing/2014/main" id="{2DB29F1C-5D4A-3A8B-C9D2-BC7D8D134AB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48623" y="1965346"/>
            <a:ext cx="914400" cy="914400"/>
          </a:xfrm>
          <a:prstGeom prst="rect">
            <a:avLst/>
          </a:prstGeom>
        </p:spPr>
      </p:pic>
      <p:pic>
        <p:nvPicPr>
          <p:cNvPr id="36" name="Graphic 35" descr="Document with solid fill">
            <a:extLst>
              <a:ext uri="{FF2B5EF4-FFF2-40B4-BE49-F238E27FC236}">
                <a16:creationId xmlns:a16="http://schemas.microsoft.com/office/drawing/2014/main" id="{AA53E83B-407B-D451-13A8-A07D6DE3A71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63560" y="1965346"/>
            <a:ext cx="914400" cy="914400"/>
          </a:xfrm>
          <a:prstGeom prst="rect">
            <a:avLst/>
          </a:prstGeom>
        </p:spPr>
      </p:pic>
      <p:grpSp>
        <p:nvGrpSpPr>
          <p:cNvPr id="46" name="Group 45">
            <a:extLst>
              <a:ext uri="{FF2B5EF4-FFF2-40B4-BE49-F238E27FC236}">
                <a16:creationId xmlns:a16="http://schemas.microsoft.com/office/drawing/2014/main" id="{DC049D48-9AC5-CA56-C268-0E2D0EBA542A}"/>
              </a:ext>
            </a:extLst>
          </p:cNvPr>
          <p:cNvGrpSpPr/>
          <p:nvPr/>
        </p:nvGrpSpPr>
        <p:grpSpPr>
          <a:xfrm>
            <a:off x="3067858" y="3117389"/>
            <a:ext cx="1704184" cy="1350000"/>
            <a:chOff x="771277" y="2191837"/>
            <a:chExt cx="1800000" cy="1350000"/>
          </a:xfrm>
        </p:grpSpPr>
        <p:sp>
          <p:nvSpPr>
            <p:cNvPr id="47" name="Rectangle 46">
              <a:extLst>
                <a:ext uri="{FF2B5EF4-FFF2-40B4-BE49-F238E27FC236}">
                  <a16:creationId xmlns:a16="http://schemas.microsoft.com/office/drawing/2014/main" id="{078656DE-CF45-333E-6B59-6730EADF2920}"/>
                </a:ext>
              </a:extLst>
            </p:cNvPr>
            <p:cNvSpPr/>
            <p:nvPr/>
          </p:nvSpPr>
          <p:spPr>
            <a:xfrm>
              <a:off x="771277" y="2191837"/>
              <a:ext cx="1800000" cy="135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48" name="TextBox 47">
              <a:extLst>
                <a:ext uri="{FF2B5EF4-FFF2-40B4-BE49-F238E27FC236}">
                  <a16:creationId xmlns:a16="http://schemas.microsoft.com/office/drawing/2014/main" id="{D98EB02F-B546-F988-6CB0-D9AABB86CD61}"/>
                </a:ext>
              </a:extLst>
            </p:cNvPr>
            <p:cNvSpPr txBox="1"/>
            <p:nvPr/>
          </p:nvSpPr>
          <p:spPr>
            <a:xfrm>
              <a:off x="771277" y="2191837"/>
              <a:ext cx="1800000" cy="135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kern="1200" dirty="0">
                  <a:solidFill>
                    <a:schemeClr val="tx1"/>
                  </a:solidFill>
                  <a:latin typeface="Roboto" panose="02000000000000000000" pitchFamily="2" charset="0"/>
                  <a:ea typeface="Roboto" panose="02000000000000000000" pitchFamily="2" charset="0"/>
                  <a:cs typeface="Roboto" panose="02000000000000000000" pitchFamily="2" charset="0"/>
                </a:rPr>
                <a:t>4,000-total character count split across sections</a:t>
              </a:r>
              <a:endParaRPr lang="en-US" kern="12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grpSp>
      <p:grpSp>
        <p:nvGrpSpPr>
          <p:cNvPr id="49" name="Group 48">
            <a:extLst>
              <a:ext uri="{FF2B5EF4-FFF2-40B4-BE49-F238E27FC236}">
                <a16:creationId xmlns:a16="http://schemas.microsoft.com/office/drawing/2014/main" id="{827035B8-ED42-940D-60CD-F37D90614E17}"/>
              </a:ext>
            </a:extLst>
          </p:cNvPr>
          <p:cNvGrpSpPr/>
          <p:nvPr/>
        </p:nvGrpSpPr>
        <p:grpSpPr>
          <a:xfrm>
            <a:off x="5243898" y="3117389"/>
            <a:ext cx="1704184" cy="1350000"/>
            <a:chOff x="771277" y="2191837"/>
            <a:chExt cx="1800000" cy="1350000"/>
          </a:xfrm>
        </p:grpSpPr>
        <p:sp>
          <p:nvSpPr>
            <p:cNvPr id="50" name="Rectangle 49">
              <a:extLst>
                <a:ext uri="{FF2B5EF4-FFF2-40B4-BE49-F238E27FC236}">
                  <a16:creationId xmlns:a16="http://schemas.microsoft.com/office/drawing/2014/main" id="{5C9222FD-B0CD-FB2B-CC32-2CC325411345}"/>
                </a:ext>
              </a:extLst>
            </p:cNvPr>
            <p:cNvSpPr/>
            <p:nvPr/>
          </p:nvSpPr>
          <p:spPr>
            <a:xfrm>
              <a:off x="771277" y="2191837"/>
              <a:ext cx="1800000" cy="135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51" name="TextBox 50">
              <a:extLst>
                <a:ext uri="{FF2B5EF4-FFF2-40B4-BE49-F238E27FC236}">
                  <a16:creationId xmlns:a16="http://schemas.microsoft.com/office/drawing/2014/main" id="{D214660E-01CC-3E73-CAB8-12372FCEAFA2}"/>
                </a:ext>
              </a:extLst>
            </p:cNvPr>
            <p:cNvSpPr txBox="1"/>
            <p:nvPr/>
          </p:nvSpPr>
          <p:spPr>
            <a:xfrm>
              <a:off x="771277" y="2191837"/>
              <a:ext cx="1800000" cy="135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kern="1200" dirty="0">
                  <a:solidFill>
                    <a:schemeClr val="tx1"/>
                  </a:solidFill>
                  <a:latin typeface="Roboto" panose="02000000000000000000" pitchFamily="2" charset="0"/>
                  <a:ea typeface="Roboto" panose="02000000000000000000" pitchFamily="2" charset="0"/>
                  <a:cs typeface="Roboto" panose="02000000000000000000" pitchFamily="2" charset="0"/>
                </a:rPr>
                <a:t> Minimum character count 350 characters per section </a:t>
              </a:r>
              <a:endParaRPr lang="en-US" kern="12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grpSp>
      <p:sp>
        <p:nvSpPr>
          <p:cNvPr id="52" name="Rectangle 51">
            <a:extLst>
              <a:ext uri="{FF2B5EF4-FFF2-40B4-BE49-F238E27FC236}">
                <a16:creationId xmlns:a16="http://schemas.microsoft.com/office/drawing/2014/main" id="{143A432B-78BD-F394-6F98-8285725D8285}"/>
              </a:ext>
            </a:extLst>
          </p:cNvPr>
          <p:cNvSpPr/>
          <p:nvPr/>
        </p:nvSpPr>
        <p:spPr>
          <a:xfrm>
            <a:off x="7240806" y="1557338"/>
            <a:ext cx="2094615" cy="3136740"/>
          </a:xfrm>
          <a:prstGeom prst="rect">
            <a:avLst/>
          </a:prstGeom>
          <a:solidFill>
            <a:schemeClr val="accent5">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3" name="Group 52">
            <a:extLst>
              <a:ext uri="{FF2B5EF4-FFF2-40B4-BE49-F238E27FC236}">
                <a16:creationId xmlns:a16="http://schemas.microsoft.com/office/drawing/2014/main" id="{A048E08F-B8E2-63E4-04DC-2ABE79D68167}"/>
              </a:ext>
            </a:extLst>
          </p:cNvPr>
          <p:cNvGrpSpPr/>
          <p:nvPr/>
        </p:nvGrpSpPr>
        <p:grpSpPr>
          <a:xfrm>
            <a:off x="7431512" y="3117389"/>
            <a:ext cx="1704184" cy="1350000"/>
            <a:chOff x="771277" y="2191837"/>
            <a:chExt cx="1800000" cy="1350000"/>
          </a:xfrm>
        </p:grpSpPr>
        <p:sp>
          <p:nvSpPr>
            <p:cNvPr id="54" name="Rectangle 53">
              <a:extLst>
                <a:ext uri="{FF2B5EF4-FFF2-40B4-BE49-F238E27FC236}">
                  <a16:creationId xmlns:a16="http://schemas.microsoft.com/office/drawing/2014/main" id="{B4DC0D58-7982-F56A-3C27-4424496A8306}"/>
                </a:ext>
              </a:extLst>
            </p:cNvPr>
            <p:cNvSpPr/>
            <p:nvPr/>
          </p:nvSpPr>
          <p:spPr>
            <a:xfrm>
              <a:off x="771277" y="2191837"/>
              <a:ext cx="1800000" cy="135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55" name="TextBox 54">
              <a:extLst>
                <a:ext uri="{FF2B5EF4-FFF2-40B4-BE49-F238E27FC236}">
                  <a16:creationId xmlns:a16="http://schemas.microsoft.com/office/drawing/2014/main" id="{8F8006FC-BDBD-9B2D-313F-CFB77F57EDB9}"/>
                </a:ext>
              </a:extLst>
            </p:cNvPr>
            <p:cNvSpPr txBox="1"/>
            <p:nvPr/>
          </p:nvSpPr>
          <p:spPr>
            <a:xfrm>
              <a:off x="771277" y="2191837"/>
              <a:ext cx="1800000" cy="135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kern="1200" dirty="0">
                  <a:solidFill>
                    <a:schemeClr val="tx1"/>
                  </a:solidFill>
                  <a:latin typeface="Roboto" panose="02000000000000000000" pitchFamily="2" charset="0"/>
                  <a:ea typeface="Roboto" panose="02000000000000000000" pitchFamily="2" charset="0"/>
                  <a:cs typeface="Roboto" panose="02000000000000000000" pitchFamily="2" charset="0"/>
                </a:rPr>
                <a:t>Don’t waste characters listing grades and subjects </a:t>
              </a:r>
              <a:endParaRPr lang="en-US" kern="12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grpSp>
      <p:grpSp>
        <p:nvGrpSpPr>
          <p:cNvPr id="57" name="Group 56">
            <a:extLst>
              <a:ext uri="{FF2B5EF4-FFF2-40B4-BE49-F238E27FC236}">
                <a16:creationId xmlns:a16="http://schemas.microsoft.com/office/drawing/2014/main" id="{43EC4205-34C0-EE19-AED5-A64313C367CA}"/>
              </a:ext>
            </a:extLst>
          </p:cNvPr>
          <p:cNvGrpSpPr/>
          <p:nvPr/>
        </p:nvGrpSpPr>
        <p:grpSpPr>
          <a:xfrm>
            <a:off x="9619127" y="3117389"/>
            <a:ext cx="1704184" cy="1350000"/>
            <a:chOff x="771277" y="2191837"/>
            <a:chExt cx="1800000" cy="1350000"/>
          </a:xfrm>
        </p:grpSpPr>
        <p:sp>
          <p:nvSpPr>
            <p:cNvPr id="58" name="Rectangle 57">
              <a:extLst>
                <a:ext uri="{FF2B5EF4-FFF2-40B4-BE49-F238E27FC236}">
                  <a16:creationId xmlns:a16="http://schemas.microsoft.com/office/drawing/2014/main" id="{531B51F4-53BE-A5E8-E9E3-F8528565BB06}"/>
                </a:ext>
              </a:extLst>
            </p:cNvPr>
            <p:cNvSpPr/>
            <p:nvPr/>
          </p:nvSpPr>
          <p:spPr>
            <a:xfrm>
              <a:off x="771277" y="2191837"/>
              <a:ext cx="1800000" cy="135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59" name="TextBox 58">
              <a:extLst>
                <a:ext uri="{FF2B5EF4-FFF2-40B4-BE49-F238E27FC236}">
                  <a16:creationId xmlns:a16="http://schemas.microsoft.com/office/drawing/2014/main" id="{B2148700-CEB4-1B03-C1AF-227F6D34BC63}"/>
                </a:ext>
              </a:extLst>
            </p:cNvPr>
            <p:cNvSpPr txBox="1"/>
            <p:nvPr/>
          </p:nvSpPr>
          <p:spPr>
            <a:xfrm>
              <a:off x="771277" y="2191837"/>
              <a:ext cx="1800000" cy="135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kern="1200" dirty="0">
                  <a:solidFill>
                    <a:schemeClr val="tx1"/>
                  </a:solidFill>
                  <a:latin typeface="Roboto" panose="02000000000000000000" pitchFamily="2" charset="0"/>
                  <a:ea typeface="Roboto" panose="02000000000000000000" pitchFamily="2" charset="0"/>
                  <a:cs typeface="Roboto" panose="02000000000000000000" pitchFamily="2" charset="0"/>
                </a:rPr>
                <a:t>Don’t repeat  information across </a:t>
              </a:r>
              <a:br>
                <a:rPr lang="en-GB" kern="1200" dirty="0">
                  <a:solidFill>
                    <a:schemeClr val="tx1"/>
                  </a:solidFill>
                  <a:latin typeface="Roboto" panose="02000000000000000000" pitchFamily="2" charset="0"/>
                  <a:ea typeface="Roboto" panose="02000000000000000000" pitchFamily="2" charset="0"/>
                  <a:cs typeface="Roboto" panose="02000000000000000000" pitchFamily="2" charset="0"/>
                </a:rPr>
              </a:br>
              <a:r>
                <a:rPr lang="en-GB" kern="1200" dirty="0">
                  <a:solidFill>
                    <a:schemeClr val="tx1"/>
                  </a:solidFill>
                  <a:latin typeface="Roboto" panose="02000000000000000000" pitchFamily="2" charset="0"/>
                  <a:ea typeface="Roboto" panose="02000000000000000000" pitchFamily="2" charset="0"/>
                  <a:cs typeface="Roboto" panose="02000000000000000000" pitchFamily="2" charset="0"/>
                </a:rPr>
                <a:t>sections</a:t>
              </a:r>
              <a:endParaRPr lang="en-US" kern="12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grpSp>
    </p:spTree>
    <p:extLst>
      <p:ext uri="{BB962C8B-B14F-4D97-AF65-F5344CB8AC3E}">
        <p14:creationId xmlns:p14="http://schemas.microsoft.com/office/powerpoint/2010/main" val="25540372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BF2EA-9265-6EC3-1BD6-C02A8E240F5A}"/>
              </a:ext>
            </a:extLst>
          </p:cNvPr>
          <p:cNvSpPr txBox="1">
            <a:spLocks/>
          </p:cNvSpPr>
          <p:nvPr/>
        </p:nvSpPr>
        <p:spPr>
          <a:xfrm>
            <a:off x="803275" y="477403"/>
            <a:ext cx="9729687" cy="864079"/>
          </a:xfrm>
          <a:prstGeom prst="rect">
            <a:avLst/>
          </a:prstGeom>
        </p:spPr>
        <p:txBody>
          <a:bodyPr vert="horz" wrap="none" lIns="0" tIns="0" rIns="0" bIns="0" rtlCol="0" anchor="b">
            <a:noAutofit/>
          </a:bodyPr>
          <a:lstStyle>
            <a:lvl1pPr algn="l" defTabSz="914377" rtl="0" eaLnBrk="1" latinLnBrk="0" hangingPunct="1">
              <a:lnSpc>
                <a:spcPct val="90000"/>
              </a:lnSpc>
              <a:spcBef>
                <a:spcPct val="0"/>
              </a:spcBef>
              <a:buNone/>
              <a:defRPr sz="4800" b="1" kern="1200">
                <a:solidFill>
                  <a:schemeClr val="tx1"/>
                </a:solidFill>
                <a:latin typeface="+mn-lt"/>
                <a:ea typeface="Roboto" panose="02000000000000000000" pitchFamily="2" charset="0"/>
                <a:cs typeface="Roboto" panose="02000000000000000000" pitchFamily="2"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6000" u="none" strike="noStrike" kern="1200" cap="none" spc="0" normalizeH="0" baseline="0" noProof="0" dirty="0">
                <a:ln>
                  <a:noFill/>
                </a:ln>
                <a:solidFill>
                  <a:schemeClr val="accent5"/>
                </a:solidFill>
                <a:effectLst/>
                <a:uLnTx/>
                <a:uFillTx/>
                <a:latin typeface="Apricus Black" pitchFamily="2" charset="0"/>
              </a:rPr>
              <a:t>Skills mapping </a:t>
            </a:r>
          </a:p>
        </p:txBody>
      </p:sp>
      <p:pic>
        <p:nvPicPr>
          <p:cNvPr id="3" name="Graphic 2">
            <a:extLst>
              <a:ext uri="{FF2B5EF4-FFF2-40B4-BE49-F238E27FC236}">
                <a16:creationId xmlns:a16="http://schemas.microsoft.com/office/drawing/2014/main" id="{816DF146-C818-3250-F835-D486CD43E3DE}"/>
              </a:ext>
            </a:extLst>
          </p:cNvPr>
          <p:cNvPicPr>
            <a:picLocks noChangeAspect="1"/>
          </p:cNvPicPr>
          <p:nvPr/>
        </p:nvPicPr>
        <p:blipFill>
          <a:blip r:embed="rId2">
            <a:extLst>
              <a:ext uri="{96DAC541-7B7A-43D3-8B79-37D633B846F1}">
                <asvg:svgBlip xmlns:asvg="http://schemas.microsoft.com/office/drawing/2016/SVG/main" r:embed="rId3"/>
              </a:ext>
            </a:extLst>
          </a:blip>
          <a:srcRect l="25500" t="3137" b="46793"/>
          <a:stretch/>
        </p:blipFill>
        <p:spPr>
          <a:xfrm flipH="1">
            <a:off x="6348314" y="2408548"/>
            <a:ext cx="6620443" cy="4449452"/>
          </a:xfrm>
          <a:prstGeom prst="rect">
            <a:avLst/>
          </a:prstGeom>
        </p:spPr>
      </p:pic>
      <p:sp>
        <p:nvSpPr>
          <p:cNvPr id="5" name="TextBox 4">
            <a:extLst>
              <a:ext uri="{FF2B5EF4-FFF2-40B4-BE49-F238E27FC236}">
                <a16:creationId xmlns:a16="http://schemas.microsoft.com/office/drawing/2014/main" id="{18BEC496-C56F-1118-934E-C3F8304A213E}"/>
              </a:ext>
            </a:extLst>
          </p:cNvPr>
          <p:cNvSpPr txBox="1"/>
          <p:nvPr/>
        </p:nvSpPr>
        <p:spPr>
          <a:xfrm>
            <a:off x="803275" y="1715291"/>
            <a:ext cx="7520593" cy="4350486"/>
          </a:xfrm>
          <a:prstGeom prst="rect">
            <a:avLst/>
          </a:prstGeom>
          <a:noFill/>
        </p:spPr>
        <p:txBody>
          <a:bodyPr wrap="square">
            <a:spAutoFit/>
          </a:bodyPr>
          <a:lstStyle/>
          <a:p>
            <a:pPr>
              <a:lnSpc>
                <a:spcPct val="107000"/>
              </a:lnSpc>
              <a:spcAft>
                <a:spcPts val="800"/>
              </a:spcAft>
              <a:buNone/>
            </a:pPr>
            <a:r>
              <a:rPr lang="en-GB" sz="1800" kern="100" dirty="0">
                <a:effectLst/>
                <a:latin typeface="Roboto "/>
                <a:ea typeface="Roboto" panose="02000000000000000000" pitchFamily="2" charset="0"/>
                <a:cs typeface="Roboto" panose="02000000000000000000" pitchFamily="2" charset="0"/>
              </a:rPr>
              <a:t>Using the comparison chart worksheet, start mapping out skills, evidence and examples across you</a:t>
            </a:r>
            <a:r>
              <a:rPr lang="en-GB" kern="100" dirty="0">
                <a:latin typeface="Roboto "/>
                <a:ea typeface="Roboto" panose="02000000000000000000" pitchFamily="2" charset="0"/>
                <a:cs typeface="Roboto" panose="02000000000000000000" pitchFamily="2" charset="0"/>
              </a:rPr>
              <a:t>r 5</a:t>
            </a:r>
            <a:r>
              <a:rPr lang="en-GB" sz="1800" kern="100" dirty="0">
                <a:effectLst/>
                <a:latin typeface="Roboto "/>
                <a:ea typeface="Roboto" panose="02000000000000000000" pitchFamily="2" charset="0"/>
                <a:cs typeface="Roboto" panose="02000000000000000000" pitchFamily="2" charset="0"/>
              </a:rPr>
              <a:t> choices. </a:t>
            </a:r>
          </a:p>
          <a:p>
            <a:pPr>
              <a:lnSpc>
                <a:spcPct val="107000"/>
              </a:lnSpc>
              <a:spcAft>
                <a:spcPts val="800"/>
              </a:spcAft>
              <a:buNone/>
            </a:pPr>
            <a:r>
              <a:rPr lang="en-GB" sz="1800" kern="100" dirty="0">
                <a:effectLst/>
                <a:latin typeface="Roboto "/>
                <a:ea typeface="Roboto" panose="02000000000000000000" pitchFamily="2" charset="0"/>
                <a:cs typeface="Roboto" panose="02000000000000000000" pitchFamily="2" charset="0"/>
              </a:rPr>
              <a:t> </a:t>
            </a:r>
          </a:p>
          <a:p>
            <a:pPr>
              <a:lnSpc>
                <a:spcPct val="107000"/>
              </a:lnSpc>
              <a:spcAft>
                <a:spcPts val="800"/>
              </a:spcAft>
              <a:buNone/>
            </a:pPr>
            <a:r>
              <a:rPr lang="en-GB" sz="1800" kern="100" dirty="0">
                <a:effectLst/>
                <a:latin typeface="Roboto "/>
                <a:ea typeface="Roboto" panose="02000000000000000000" pitchFamily="2" charset="0"/>
                <a:cs typeface="Roboto" panose="02000000000000000000" pitchFamily="2" charset="0"/>
              </a:rPr>
              <a:t>The chart has columns for:</a:t>
            </a:r>
          </a:p>
          <a:p>
            <a:pPr marL="342900" lvl="0" indent="-342900">
              <a:lnSpc>
                <a:spcPct val="107000"/>
              </a:lnSpc>
              <a:spcAft>
                <a:spcPts val="800"/>
              </a:spcAft>
              <a:buSzPts val="1000"/>
              <a:buFont typeface="Symbol" panose="05050102010706020507" pitchFamily="18" charset="2"/>
              <a:buChar char=""/>
              <a:tabLst>
                <a:tab pos="457200" algn="l"/>
              </a:tabLst>
            </a:pPr>
            <a:r>
              <a:rPr lang="en-GB" sz="1800" b="1" kern="100" dirty="0">
                <a:effectLst/>
                <a:latin typeface="Roboto "/>
                <a:ea typeface="Roboto" panose="02000000000000000000" pitchFamily="2" charset="0"/>
                <a:cs typeface="Roboto" panose="02000000000000000000" pitchFamily="2" charset="0"/>
              </a:rPr>
              <a:t>UCAS Choice (Course) – </a:t>
            </a:r>
            <a:r>
              <a:rPr lang="en-GB" sz="1800" kern="100" dirty="0">
                <a:effectLst/>
                <a:latin typeface="Roboto "/>
                <a:ea typeface="Roboto" panose="02000000000000000000" pitchFamily="2" charset="0"/>
                <a:cs typeface="Roboto" panose="02000000000000000000" pitchFamily="2" charset="0"/>
              </a:rPr>
              <a:t>the course and university or college name.</a:t>
            </a:r>
          </a:p>
          <a:p>
            <a:pPr marL="342900" indent="-342900">
              <a:lnSpc>
                <a:spcPct val="107000"/>
              </a:lnSpc>
              <a:spcAft>
                <a:spcPts val="800"/>
              </a:spcAft>
              <a:buSzPts val="1000"/>
              <a:buFont typeface="Symbol" panose="05050102010706020507" pitchFamily="18" charset="2"/>
              <a:buChar char=""/>
              <a:tabLst>
                <a:tab pos="457200" algn="l"/>
              </a:tabLst>
            </a:pPr>
            <a:r>
              <a:rPr lang="en-GB" sz="1800" b="1" kern="100" dirty="0">
                <a:effectLst/>
                <a:latin typeface="Roboto "/>
                <a:ea typeface="Roboto" panose="02000000000000000000" pitchFamily="2" charset="0"/>
                <a:cs typeface="Roboto" panose="02000000000000000000" pitchFamily="2" charset="0"/>
              </a:rPr>
              <a:t>Key Transferable Skills</a:t>
            </a:r>
            <a:r>
              <a:rPr lang="en-GB" sz="1800" kern="100" dirty="0">
                <a:effectLst/>
                <a:latin typeface="Roboto "/>
                <a:ea typeface="Roboto" panose="02000000000000000000" pitchFamily="2" charset="0"/>
                <a:cs typeface="Roboto" panose="02000000000000000000" pitchFamily="2" charset="0"/>
              </a:rPr>
              <a:t> (e.g., communication, problem-solving, teamwork)</a:t>
            </a:r>
            <a:r>
              <a:rPr lang="en-GB" kern="100" dirty="0">
                <a:latin typeface="Roboto "/>
                <a:ea typeface="Roboto" panose="02000000000000000000" pitchFamily="2" charset="0"/>
                <a:cs typeface="Roboto" panose="02000000000000000000" pitchFamily="2" charset="0"/>
              </a:rPr>
              <a:t>. </a:t>
            </a:r>
            <a:endParaRPr lang="en-GB" sz="1800" kern="100" dirty="0">
              <a:effectLst/>
              <a:latin typeface="Roboto "/>
              <a:ea typeface="Roboto" panose="02000000000000000000" pitchFamily="2" charset="0"/>
              <a:cs typeface="Roboto" panose="02000000000000000000" pitchFamily="2"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b="1" kern="100" dirty="0">
                <a:effectLst/>
                <a:latin typeface="Roboto "/>
                <a:ea typeface="Roboto" panose="02000000000000000000" pitchFamily="2" charset="0"/>
                <a:cs typeface="Roboto" panose="02000000000000000000" pitchFamily="2" charset="0"/>
              </a:rPr>
              <a:t>Subject-Specific </a:t>
            </a:r>
            <a:r>
              <a:rPr lang="en-GB" b="1" kern="100" dirty="0">
                <a:latin typeface="Roboto "/>
                <a:ea typeface="Roboto" panose="02000000000000000000" pitchFamily="2" charset="0"/>
                <a:cs typeface="Roboto" panose="02000000000000000000" pitchFamily="2" charset="0"/>
              </a:rPr>
              <a:t>Skills (or knowledge)</a:t>
            </a:r>
            <a:r>
              <a:rPr lang="en-GB" sz="1800" kern="100" dirty="0">
                <a:effectLst/>
                <a:latin typeface="Roboto "/>
                <a:ea typeface="Roboto" panose="02000000000000000000" pitchFamily="2" charset="0"/>
                <a:cs typeface="Roboto" panose="02000000000000000000" pitchFamily="2" charset="0"/>
              </a:rPr>
              <a:t> (e.g., research skills, technical knowledge like Excel or graphics programmes )</a:t>
            </a:r>
          </a:p>
          <a:p>
            <a:pPr>
              <a:lnSpc>
                <a:spcPct val="107000"/>
              </a:lnSpc>
              <a:spcAft>
                <a:spcPts val="800"/>
              </a:spcAft>
              <a:buSzPts val="1000"/>
              <a:tabLst>
                <a:tab pos="457200" algn="l"/>
              </a:tabLst>
            </a:pPr>
            <a:r>
              <a:rPr lang="en-GB" dirty="0">
                <a:latin typeface="Roboto "/>
              </a:rPr>
              <a:t>These may be skills </a:t>
            </a:r>
            <a:r>
              <a:rPr lang="en-GB" sz="1800" dirty="0">
                <a:latin typeface="Roboto "/>
              </a:rPr>
              <a:t>you already have or those you will develop on the course. </a:t>
            </a:r>
            <a:endParaRPr lang="en-GB" sz="1800" kern="100" dirty="0">
              <a:effectLst/>
              <a:latin typeface="Roboto "/>
              <a:ea typeface="Roboto" panose="02000000000000000000" pitchFamily="2" charset="0"/>
              <a:cs typeface="Roboto" panose="02000000000000000000" pitchFamily="2"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b="1" kern="100" dirty="0">
                <a:effectLst/>
                <a:latin typeface="Roboto" panose="02000000000000000000" pitchFamily="2" charset="0"/>
                <a:ea typeface="Roboto" panose="02000000000000000000" pitchFamily="2" charset="0"/>
                <a:cs typeface="Roboto" panose="02000000000000000000" pitchFamily="2" charset="0"/>
              </a:rPr>
              <a:t>Personal Evidence</a:t>
            </a:r>
            <a:r>
              <a:rPr lang="en-GB" sz="1800" kern="100" dirty="0">
                <a:effectLst/>
                <a:latin typeface="Roboto" panose="02000000000000000000" pitchFamily="2" charset="0"/>
                <a:ea typeface="Roboto" panose="02000000000000000000" pitchFamily="2" charset="0"/>
                <a:cs typeface="Roboto" panose="02000000000000000000" pitchFamily="2" charset="0"/>
              </a:rPr>
              <a:t> (e.g. real-life experiences or achievements)</a:t>
            </a:r>
          </a:p>
        </p:txBody>
      </p:sp>
    </p:spTree>
    <p:extLst>
      <p:ext uri="{BB962C8B-B14F-4D97-AF65-F5344CB8AC3E}">
        <p14:creationId xmlns:p14="http://schemas.microsoft.com/office/powerpoint/2010/main" val="30380208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28A12F-B5E1-6DE1-2C67-C95198E97BAD}"/>
              </a:ext>
            </a:extLst>
          </p:cNvPr>
          <p:cNvSpPr/>
          <p:nvPr/>
        </p:nvSpPr>
        <p:spPr>
          <a:xfrm>
            <a:off x="803275" y="2187615"/>
            <a:ext cx="7507348" cy="1630241"/>
          </a:xfrm>
          <a:prstGeom prst="rect">
            <a:avLst/>
          </a:prstGeom>
          <a:solidFill>
            <a:schemeClr val="accent5">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E357285F-4FDF-F04E-A820-1AAA3BFF9060}"/>
              </a:ext>
            </a:extLst>
          </p:cNvPr>
          <p:cNvSpPr txBox="1">
            <a:spLocks/>
          </p:cNvSpPr>
          <p:nvPr/>
        </p:nvSpPr>
        <p:spPr>
          <a:xfrm>
            <a:off x="803275" y="477403"/>
            <a:ext cx="6374765" cy="864079"/>
          </a:xfrm>
          <a:prstGeom prst="rect">
            <a:avLst/>
          </a:prstGeom>
        </p:spPr>
        <p:txBody>
          <a:bodyPr vert="horz" wrap="none" lIns="0" tIns="0" rIns="0" bIns="0" rtlCol="0" anchor="b">
            <a:noAutofit/>
          </a:bodyPr>
          <a:lstStyle>
            <a:lvl1pPr algn="l" defTabSz="914377" rtl="0" eaLnBrk="1" latinLnBrk="0" hangingPunct="1">
              <a:lnSpc>
                <a:spcPct val="90000"/>
              </a:lnSpc>
              <a:spcBef>
                <a:spcPct val="0"/>
              </a:spcBef>
              <a:buNone/>
              <a:defRPr sz="4800" b="1" kern="1200">
                <a:solidFill>
                  <a:schemeClr val="tx1"/>
                </a:solidFill>
                <a:latin typeface="+mn-lt"/>
                <a:ea typeface="Roboto" panose="02000000000000000000" pitchFamily="2" charset="0"/>
                <a:cs typeface="Roboto" panose="02000000000000000000" pitchFamily="2"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6000" b="1" i="0" u="none" strike="noStrike" kern="1200" cap="none" spc="0" normalizeH="0" baseline="0" noProof="0" dirty="0">
                <a:ln>
                  <a:noFill/>
                </a:ln>
                <a:solidFill>
                  <a:srgbClr val="3B92D9"/>
                </a:solidFill>
                <a:effectLst/>
                <a:uLnTx/>
                <a:uFillTx/>
                <a:latin typeface="Apricus Black" pitchFamily="2" charset="0"/>
                <a:ea typeface="Roboto" panose="02000000000000000000" pitchFamily="2" charset="0"/>
                <a:cs typeface="Roboto" panose="02000000000000000000" pitchFamily="2" charset="0"/>
              </a:rPr>
              <a:t>What can I use to help me?</a:t>
            </a:r>
          </a:p>
        </p:txBody>
      </p:sp>
      <p:sp>
        <p:nvSpPr>
          <p:cNvPr id="3" name="TextBox 2">
            <a:extLst>
              <a:ext uri="{FF2B5EF4-FFF2-40B4-BE49-F238E27FC236}">
                <a16:creationId xmlns:a16="http://schemas.microsoft.com/office/drawing/2014/main" id="{5DB7077D-ED88-E7BF-ADB0-037A89CC29B1}"/>
              </a:ext>
            </a:extLst>
          </p:cNvPr>
          <p:cNvSpPr txBox="1"/>
          <p:nvPr/>
        </p:nvSpPr>
        <p:spPr>
          <a:xfrm>
            <a:off x="803275" y="1419577"/>
            <a:ext cx="7913970" cy="5065489"/>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2500"/>
              </a:spcAft>
              <a:buClrTx/>
              <a:buSzTx/>
              <a:buFontTx/>
              <a:buNone/>
              <a:tabLst/>
              <a:defRPr/>
            </a:pPr>
            <a:r>
              <a:rPr kumimoji="0" lang="en-GB" sz="1700" b="0" i="0" u="none" strike="noStrike" kern="1200" cap="none" spc="0" normalizeH="0" baseline="0" noProof="0" dirty="0">
                <a:ln>
                  <a:noFill/>
                </a:ln>
                <a:solidFill>
                  <a:srgbClr val="1F2834"/>
                </a:solidFill>
                <a:effectLst/>
                <a:highlight>
                  <a:srgbClr val="FFFFFF"/>
                </a:highlight>
                <a:uLnTx/>
                <a:uFillTx/>
                <a:latin typeface="Roboto" panose="02000000000000000000" pitchFamily="2" charset="0"/>
                <a:ea typeface="Roboto" panose="02000000000000000000" pitchFamily="2" charset="0"/>
                <a:cs typeface="Roboto" panose="02000000000000000000" pitchFamily="2" charset="0"/>
              </a:rPr>
              <a:t>There are lots of </a:t>
            </a:r>
            <a:r>
              <a:rPr lang="en-GB" sz="1700" dirty="0">
                <a:solidFill>
                  <a:srgbClr val="1F2834"/>
                </a:solidFill>
                <a:highlight>
                  <a:srgbClr val="FFFFFF"/>
                </a:highlight>
                <a:latin typeface="Roboto" panose="02000000000000000000" pitchFamily="2" charset="0"/>
                <a:ea typeface="Roboto" panose="02000000000000000000" pitchFamily="2" charset="0"/>
                <a:cs typeface="Roboto" panose="02000000000000000000" pitchFamily="2" charset="0"/>
              </a:rPr>
              <a:t>ways you can</a:t>
            </a:r>
            <a:r>
              <a:rPr kumimoji="0" lang="en-GB" sz="1700" b="0" i="0" u="none" strike="noStrike" kern="1200" cap="none" spc="0" normalizeH="0" baseline="0" noProof="0" dirty="0">
                <a:ln>
                  <a:noFill/>
                </a:ln>
                <a:solidFill>
                  <a:srgbClr val="1F2834"/>
                </a:solidFill>
                <a:effectLst/>
                <a:highlight>
                  <a:srgbClr val="FFFFFF"/>
                </a:highlight>
                <a:uLnTx/>
                <a:uFillTx/>
                <a:latin typeface="Roboto" panose="02000000000000000000" pitchFamily="2" charset="0"/>
                <a:ea typeface="Roboto" panose="02000000000000000000" pitchFamily="2" charset="0"/>
                <a:cs typeface="Roboto" panose="02000000000000000000" pitchFamily="2" charset="0"/>
              </a:rPr>
              <a:t> research the details of the course(s) / subject you're looking to apply to: </a:t>
            </a:r>
          </a:p>
          <a:p>
            <a:pPr marL="0" marR="0" lvl="0" indent="0" algn="l" defTabSz="914400" rtl="0" eaLnBrk="1" fontAlgn="auto" latinLnBrk="0" hangingPunct="1">
              <a:lnSpc>
                <a:spcPct val="100000"/>
              </a:lnSpc>
              <a:spcBef>
                <a:spcPts val="0"/>
              </a:spcBef>
              <a:spcAft>
                <a:spcPts val="1600"/>
              </a:spcAft>
              <a:buClrTx/>
              <a:buSzTx/>
              <a:buFontTx/>
              <a:buNone/>
              <a:tabLst/>
              <a:defRPr/>
            </a:pPr>
            <a:endParaRPr kumimoji="0" lang="en-GB" sz="1700" b="0" i="0" u="none" strike="noStrike" kern="1200" cap="none" spc="0" normalizeH="0" baseline="0" noProof="0" dirty="0">
              <a:ln>
                <a:noFill/>
              </a:ln>
              <a:solidFill>
                <a:srgbClr val="1F2834"/>
              </a:solidFill>
              <a:effectLst/>
              <a:highlight>
                <a:srgbClr val="FFFFFF"/>
              </a:highligh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1600"/>
              </a:spcAft>
              <a:buClrTx/>
              <a:buSzTx/>
              <a:buFontTx/>
              <a:buNone/>
              <a:tabLst/>
              <a:defRPr/>
            </a:pPr>
            <a:endParaRPr kumimoji="0" lang="en-GB" sz="1700" b="0" i="0" u="none" strike="noStrike" kern="1200" cap="none" spc="0" normalizeH="0" baseline="0" noProof="0" dirty="0">
              <a:ln>
                <a:noFill/>
              </a:ln>
              <a:solidFill>
                <a:srgbClr val="1F2834"/>
              </a:solidFill>
              <a:effectLst/>
              <a:highlight>
                <a:srgbClr val="FFFFFF"/>
              </a:highligh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1600"/>
              </a:spcAft>
              <a:buClrTx/>
              <a:buSzTx/>
              <a:buFontTx/>
              <a:buNone/>
              <a:tabLst/>
              <a:defRPr/>
            </a:pPr>
            <a:endParaRPr kumimoji="0" lang="en-GB" sz="1700" b="0" i="0" u="none" strike="noStrike" kern="1200" cap="none" spc="0" normalizeH="0" baseline="0" noProof="0" dirty="0">
              <a:ln>
                <a:noFill/>
              </a:ln>
              <a:solidFill>
                <a:srgbClr val="1F2834"/>
              </a:solidFill>
              <a:effectLst/>
              <a:highlight>
                <a:srgbClr val="FFFFFF"/>
              </a:highligh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1600"/>
              </a:spcAft>
              <a:buClrTx/>
              <a:buSzTx/>
              <a:buFontTx/>
              <a:buNone/>
              <a:tabLst/>
              <a:defRPr/>
            </a:pPr>
            <a:endParaRPr kumimoji="0" lang="en-GB" sz="1700" b="0" i="0" u="none" strike="noStrike" kern="1200" cap="none" spc="0" normalizeH="0" baseline="0" noProof="0" dirty="0">
              <a:ln>
                <a:noFill/>
              </a:ln>
              <a:solidFill>
                <a:srgbClr val="1F2834"/>
              </a:solidFill>
              <a:effectLst/>
              <a:highlight>
                <a:srgbClr val="FFFFFF"/>
              </a:highlight>
              <a:uLnTx/>
              <a:uFillTx/>
              <a:latin typeface="Roboto" panose="02000000000000000000" pitchFamily="2" charset="0"/>
              <a:ea typeface="Roboto" panose="02000000000000000000" pitchFamily="2" charset="0"/>
              <a:cs typeface="Roboto" panose="02000000000000000000" pitchFamily="2" charset="0"/>
            </a:endParaRPr>
          </a:p>
          <a:p>
            <a:pPr>
              <a:defRPr/>
            </a:pPr>
            <a:r>
              <a:rPr kumimoji="0" lang="en-GB" sz="1700" b="1" i="0" u="none" strike="noStrike" kern="1200" cap="none" spc="0" normalizeH="0" baseline="0" noProof="0" dirty="0">
                <a:ln>
                  <a:noFill/>
                </a:ln>
                <a:solidFill>
                  <a:srgbClr val="3B92D9"/>
                </a:solidFill>
                <a:effectLst/>
                <a:uLnTx/>
                <a:uFillTx/>
                <a:latin typeface="Roboto" panose="02000000000000000000" pitchFamily="2" charset="0"/>
                <a:ea typeface="Roboto" panose="02000000000000000000" pitchFamily="2" charset="0"/>
                <a:cs typeface="Roboto" panose="02000000000000000000" pitchFamily="2" charset="0"/>
              </a:rPr>
              <a:t>Remember</a:t>
            </a:r>
            <a:r>
              <a:rPr kumimoji="0" lang="en-GB" sz="1700" b="0" i="0" u="none" strike="noStrike" kern="1200" cap="none" spc="0" normalizeH="0" baseline="0" noProof="0" dirty="0">
                <a:ln>
                  <a:noFill/>
                </a:ln>
                <a:solidFill>
                  <a:srgbClr val="1F2834"/>
                </a:solidFill>
                <a:effectLst/>
                <a:uLnTx/>
                <a:uFillTx/>
                <a:latin typeface="Roboto" panose="02000000000000000000" pitchFamily="2" charset="0"/>
                <a:ea typeface="Roboto" panose="02000000000000000000" pitchFamily="2" charset="0"/>
                <a:cs typeface="Roboto" panose="02000000000000000000" pitchFamily="2" charset="0"/>
              </a:rPr>
              <a:t> requirements may differ for each university or college, as well </a:t>
            </a:r>
            <a:br>
              <a:rPr kumimoji="0" lang="en-GB" sz="1700" b="0" i="0" u="none" strike="noStrike" kern="1200" cap="none" spc="0" normalizeH="0" baseline="0" noProof="0" dirty="0">
                <a:ln>
                  <a:noFill/>
                </a:ln>
                <a:solidFill>
                  <a:srgbClr val="1F2834"/>
                </a:solidFill>
                <a:effectLst/>
                <a:uLnTx/>
                <a:uFillTx/>
                <a:latin typeface="Roboto" panose="02000000000000000000" pitchFamily="2" charset="0"/>
                <a:ea typeface="Roboto" panose="02000000000000000000" pitchFamily="2" charset="0"/>
                <a:cs typeface="Roboto" panose="02000000000000000000" pitchFamily="2" charset="0"/>
              </a:rPr>
            </a:br>
            <a:r>
              <a:rPr kumimoji="0" lang="en-GB" sz="1700" b="0" i="0" u="none" strike="noStrike" kern="1200" cap="none" spc="0" normalizeH="0" baseline="0" noProof="0" dirty="0">
                <a:ln>
                  <a:noFill/>
                </a:ln>
                <a:solidFill>
                  <a:srgbClr val="1F2834"/>
                </a:solidFill>
                <a:effectLst/>
                <a:uLnTx/>
                <a:uFillTx/>
                <a:latin typeface="Roboto" panose="02000000000000000000" pitchFamily="2" charset="0"/>
                <a:ea typeface="Roboto" panose="02000000000000000000" pitchFamily="2" charset="0"/>
                <a:cs typeface="Roboto" panose="02000000000000000000" pitchFamily="2" charset="0"/>
              </a:rPr>
              <a:t>as depending heavily on the course. </a:t>
            </a:r>
          </a:p>
          <a:p>
            <a:pPr>
              <a:defRPr/>
            </a:pPr>
            <a:endParaRPr lang="en-GB" sz="1700" dirty="0">
              <a:solidFill>
                <a:srgbClr val="1F2834"/>
              </a:solidFill>
              <a:latin typeface="Roboto" panose="02000000000000000000" pitchFamily="2" charset="0"/>
              <a:ea typeface="Roboto" panose="02000000000000000000" pitchFamily="2" charset="0"/>
              <a:cs typeface="Roboto" panose="02000000000000000000" pitchFamily="2" charset="0"/>
            </a:endParaRPr>
          </a:p>
          <a:p>
            <a:pPr>
              <a:defRPr/>
            </a:pPr>
            <a:r>
              <a:rPr lang="en-GB" sz="1700" dirty="0">
                <a:solidFill>
                  <a:srgbClr val="1F2834"/>
                </a:solidFill>
                <a:latin typeface="Roboto" panose="02000000000000000000" pitchFamily="2" charset="0"/>
                <a:ea typeface="Roboto" panose="02000000000000000000" pitchFamily="2" charset="0"/>
                <a:cs typeface="Roboto" panose="02000000000000000000" pitchFamily="2" charset="0"/>
              </a:rPr>
              <a:t>It is important to look in detail at the course, modules, and assessment details as this will give you clues as to what exactly is being looked for in a potential student for that course. </a:t>
            </a:r>
          </a:p>
          <a:p>
            <a:pPr>
              <a:defRPr/>
            </a:pPr>
            <a:endParaRPr lang="en-GB" sz="1700" dirty="0">
              <a:solidFill>
                <a:srgbClr val="1F2834"/>
              </a:solidFill>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2834"/>
                </a:solidFill>
                <a:effectLst/>
                <a:uLnTx/>
                <a:uFillTx/>
                <a:latin typeface="Roboto" panose="02000000000000000000" pitchFamily="2" charset="0"/>
                <a:ea typeface="Roboto" panose="02000000000000000000" pitchFamily="2" charset="0"/>
                <a:cs typeface="Roboto" panose="02000000000000000000" pitchFamily="2" charset="0"/>
              </a:rPr>
              <a:t>So, this research on your chosen area of study is vital before you start writing your personal statement. </a:t>
            </a:r>
            <a:endParaRPr kumimoji="0" lang="en-GB" sz="1700" b="0" i="0" u="none" strike="noStrike" kern="1200" cap="none" spc="0" normalizeH="0" baseline="0" noProof="0" dirty="0">
              <a:ln>
                <a:noFill/>
              </a:ln>
              <a:solidFill>
                <a:srgbClr val="1F2834"/>
              </a:solidFill>
              <a:effectLst/>
              <a:highlight>
                <a:srgbClr val="FFFFFF"/>
              </a:highlight>
              <a:uLnTx/>
              <a:uFillTx/>
              <a:latin typeface="Roboto" panose="02000000000000000000" pitchFamily="2" charset="0"/>
              <a:ea typeface="Roboto" panose="02000000000000000000" pitchFamily="2" charset="0"/>
              <a:cs typeface="Roboto" panose="02000000000000000000" pitchFamily="2" charset="0"/>
            </a:endParaRPr>
          </a:p>
        </p:txBody>
      </p:sp>
      <p:sp>
        <p:nvSpPr>
          <p:cNvPr id="4" name="TextBox 3">
            <a:extLst>
              <a:ext uri="{FF2B5EF4-FFF2-40B4-BE49-F238E27FC236}">
                <a16:creationId xmlns:a16="http://schemas.microsoft.com/office/drawing/2014/main" id="{457E2B91-4737-3A10-14E5-1D22AC54610B}"/>
              </a:ext>
            </a:extLst>
          </p:cNvPr>
          <p:cNvSpPr txBox="1"/>
          <p:nvPr/>
        </p:nvSpPr>
        <p:spPr>
          <a:xfrm>
            <a:off x="1031297" y="2430683"/>
            <a:ext cx="7418221" cy="196977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
                <a:srgbClr val="E6007E"/>
              </a:buClr>
              <a:buSzTx/>
              <a:buFont typeface="Arial" panose="020B0604020202020204" pitchFamily="34" charset="0"/>
              <a:buChar char="•"/>
              <a:tabLst/>
              <a:defRPr/>
            </a:pPr>
            <a:r>
              <a:rPr lang="en-GB" sz="1700" dirty="0">
                <a:solidFill>
                  <a:srgbClr val="1F2834"/>
                </a:solidFill>
                <a:latin typeface="Roboto" panose="02000000000000000000" pitchFamily="2" charset="0"/>
                <a:ea typeface="Roboto" panose="02000000000000000000" pitchFamily="2" charset="0"/>
                <a:cs typeface="Roboto" panose="02000000000000000000" pitchFamily="2" charset="0"/>
              </a:rPr>
              <a:t>T</a:t>
            </a:r>
            <a:r>
              <a:rPr kumimoji="0" lang="en-GB" sz="1700" b="0" i="0" u="none" strike="noStrike" kern="1200" cap="none" spc="0" normalizeH="0" baseline="0" noProof="0" dirty="0">
                <a:ln>
                  <a:noFill/>
                </a:ln>
                <a:solidFill>
                  <a:srgbClr val="1F2834"/>
                </a:solidFill>
                <a:effectLst/>
                <a:uLnTx/>
                <a:uFillTx/>
                <a:latin typeface="Roboto" panose="02000000000000000000" pitchFamily="2" charset="0"/>
                <a:ea typeface="Roboto" panose="02000000000000000000" pitchFamily="2" charset="0"/>
                <a:cs typeface="Roboto" panose="02000000000000000000" pitchFamily="2" charset="0"/>
              </a:rPr>
              <a:t>he course description</a:t>
            </a:r>
            <a:r>
              <a:rPr lang="en-GB" sz="1700" dirty="0">
                <a:solidFill>
                  <a:srgbClr val="1F2834"/>
                </a:solidFill>
                <a:latin typeface="Roboto" panose="02000000000000000000" pitchFamily="2" charset="0"/>
                <a:ea typeface="Roboto" panose="02000000000000000000" pitchFamily="2" charset="0"/>
                <a:cs typeface="Roboto" panose="02000000000000000000" pitchFamily="2" charset="0"/>
              </a:rPr>
              <a:t> is key as </a:t>
            </a:r>
            <a:r>
              <a:rPr kumimoji="0" lang="en-GB" sz="1700" b="0" i="0" u="none" strike="noStrike" kern="1200" cap="none" spc="0" normalizeH="0" baseline="0" noProof="0" dirty="0">
                <a:ln>
                  <a:noFill/>
                </a:ln>
                <a:solidFill>
                  <a:srgbClr val="1F2834"/>
                </a:solidFill>
                <a:effectLst/>
                <a:uLnTx/>
                <a:uFillTx/>
                <a:latin typeface="Roboto" panose="02000000000000000000" pitchFamily="2" charset="0"/>
                <a:ea typeface="Roboto" panose="02000000000000000000" pitchFamily="2" charset="0"/>
                <a:cs typeface="Roboto" panose="02000000000000000000" pitchFamily="2" charset="0"/>
              </a:rPr>
              <a:t>this’ll help you with what </a:t>
            </a:r>
            <a:br>
              <a:rPr kumimoji="0" lang="en-GB" sz="1700" b="0" i="0" u="none" strike="noStrike" kern="1200" cap="none" spc="0" normalizeH="0" baseline="0" noProof="0" dirty="0">
                <a:ln>
                  <a:noFill/>
                </a:ln>
                <a:solidFill>
                  <a:srgbClr val="1F2834"/>
                </a:solidFill>
                <a:effectLst/>
                <a:uLnTx/>
                <a:uFillTx/>
                <a:latin typeface="Roboto" panose="02000000000000000000" pitchFamily="2" charset="0"/>
                <a:ea typeface="Roboto" panose="02000000000000000000" pitchFamily="2" charset="0"/>
                <a:cs typeface="Roboto" panose="02000000000000000000" pitchFamily="2" charset="0"/>
              </a:rPr>
            </a:br>
            <a:r>
              <a:rPr kumimoji="0" lang="en-GB" sz="1700" b="0" i="0" u="none" strike="noStrike" kern="1200" cap="none" spc="0" normalizeH="0" baseline="0" noProof="0" dirty="0">
                <a:ln>
                  <a:noFill/>
                </a:ln>
                <a:solidFill>
                  <a:srgbClr val="1F2834"/>
                </a:solidFill>
                <a:effectLst/>
                <a:uLnTx/>
                <a:uFillTx/>
                <a:latin typeface="Roboto" panose="02000000000000000000" pitchFamily="2" charset="0"/>
                <a:ea typeface="Roboto" panose="02000000000000000000" pitchFamily="2" charset="0"/>
                <a:cs typeface="Roboto" panose="02000000000000000000" pitchFamily="2" charset="0"/>
              </a:rPr>
              <a:t>to include and give you a good idea of what they are looking for. </a:t>
            </a:r>
          </a:p>
          <a:p>
            <a:pPr marL="285750" marR="0" lvl="0" indent="-285750" algn="l" defTabSz="914400" rtl="0" eaLnBrk="1" fontAlgn="auto" latinLnBrk="0" hangingPunct="1">
              <a:lnSpc>
                <a:spcPct val="100000"/>
              </a:lnSpc>
              <a:spcBef>
                <a:spcPts val="0"/>
              </a:spcBef>
              <a:spcAft>
                <a:spcPts val="600"/>
              </a:spcAft>
              <a:buClr>
                <a:srgbClr val="E6007E"/>
              </a:buClr>
              <a:buSzTx/>
              <a:buFont typeface="Arial" panose="020B0604020202020204" pitchFamily="34" charset="0"/>
              <a:buChar char="•"/>
              <a:tabLst/>
              <a:defRPr/>
            </a:pPr>
            <a:r>
              <a:rPr lang="en-GB" sz="1700" dirty="0">
                <a:solidFill>
                  <a:srgbClr val="1F2834"/>
                </a:solidFill>
                <a:latin typeface="Roboto" panose="02000000000000000000" pitchFamily="2" charset="0"/>
                <a:ea typeface="Roboto" panose="02000000000000000000" pitchFamily="2" charset="0"/>
                <a:cs typeface="Roboto" panose="02000000000000000000" pitchFamily="2" charset="0"/>
              </a:rPr>
              <a:t>Did you a</a:t>
            </a:r>
            <a:r>
              <a:rPr kumimoji="0" lang="en-GB" sz="1700" b="0" i="0" u="none" strike="noStrike" kern="1200" cap="none" spc="0" normalizeH="0" baseline="0" noProof="0" dirty="0">
                <a:ln>
                  <a:noFill/>
                </a:ln>
                <a:solidFill>
                  <a:srgbClr val="1F2834"/>
                </a:solidFill>
                <a:effectLst/>
                <a:uLnTx/>
                <a:uFillTx/>
                <a:latin typeface="Roboto" panose="02000000000000000000" pitchFamily="2" charset="0"/>
                <a:ea typeface="Roboto" panose="02000000000000000000" pitchFamily="2" charset="0"/>
                <a:cs typeface="Roboto" panose="02000000000000000000" pitchFamily="2" charset="0"/>
              </a:rPr>
              <a:t>ttend</a:t>
            </a:r>
            <a:r>
              <a:rPr lang="en-GB" sz="1700" dirty="0">
                <a:solidFill>
                  <a:srgbClr val="1F2834"/>
                </a:solidFill>
                <a:latin typeface="Roboto" panose="02000000000000000000" pitchFamily="2" charset="0"/>
                <a:ea typeface="Roboto" panose="02000000000000000000" pitchFamily="2" charset="0"/>
                <a:cs typeface="Roboto" panose="02000000000000000000" pitchFamily="2" charset="0"/>
              </a:rPr>
              <a:t> an</a:t>
            </a:r>
            <a:r>
              <a:rPr kumimoji="0" lang="en-GB" sz="1700" b="0" i="0" u="none" strike="noStrike" kern="1200" cap="none" spc="0" normalizeH="0" baseline="0" noProof="0" dirty="0">
                <a:ln>
                  <a:noFill/>
                </a:ln>
                <a:solidFill>
                  <a:srgbClr val="1F2834"/>
                </a:solidFill>
                <a:effectLst/>
                <a:uLnTx/>
                <a:uFillTx/>
                <a:latin typeface="Roboto" panose="02000000000000000000" pitchFamily="2" charset="0"/>
                <a:ea typeface="Roboto" panose="02000000000000000000" pitchFamily="2" charset="0"/>
                <a:cs typeface="Roboto" panose="02000000000000000000" pitchFamily="2" charset="0"/>
              </a:rPr>
              <a:t> open day? What did you learn about the course there?</a:t>
            </a:r>
          </a:p>
          <a:p>
            <a:pPr marL="285750" marR="0" lvl="0" indent="-285750" algn="l" defTabSz="914400" rtl="0" eaLnBrk="1" fontAlgn="auto" latinLnBrk="0" hangingPunct="1">
              <a:lnSpc>
                <a:spcPct val="100000"/>
              </a:lnSpc>
              <a:spcBef>
                <a:spcPts val="0"/>
              </a:spcBef>
              <a:spcAft>
                <a:spcPts val="600"/>
              </a:spcAft>
              <a:buClr>
                <a:srgbClr val="E6007E"/>
              </a:buClr>
              <a:buSzTx/>
              <a:buFont typeface="Arial" panose="020B0604020202020204" pitchFamily="34" charset="0"/>
              <a:buChar char="•"/>
              <a:tabLst/>
              <a:defRPr/>
            </a:pPr>
            <a:r>
              <a:rPr kumimoji="0" lang="en-GB" sz="1700" b="0" i="0" u="none" strike="noStrike" kern="1200" cap="none" spc="0" normalizeH="0" baseline="0" noProof="0" dirty="0">
                <a:ln>
                  <a:noFill/>
                </a:ln>
                <a:solidFill>
                  <a:srgbClr val="1F2834"/>
                </a:solidFill>
                <a:effectLst/>
                <a:uLnTx/>
                <a:uFillTx/>
                <a:latin typeface="Roboto" panose="02000000000000000000" pitchFamily="2" charset="0"/>
                <a:ea typeface="Roboto" panose="02000000000000000000" pitchFamily="2" charset="0"/>
                <a:cs typeface="Roboto" panose="02000000000000000000" pitchFamily="2" charset="0"/>
              </a:rPr>
              <a:t>What can you find on the university or college website? </a:t>
            </a:r>
          </a:p>
          <a:p>
            <a:pPr marR="0" lvl="0" algn="l" defTabSz="914400" rtl="0" eaLnBrk="1" fontAlgn="auto" latinLnBrk="0" hangingPunct="1">
              <a:lnSpc>
                <a:spcPct val="100000"/>
              </a:lnSpc>
              <a:spcBef>
                <a:spcPts val="0"/>
              </a:spcBef>
              <a:spcAft>
                <a:spcPts val="600"/>
              </a:spcAft>
              <a:buClr>
                <a:srgbClr val="E6007E"/>
              </a:buClr>
              <a:buSzTx/>
              <a:tabLst/>
              <a:defRPr/>
            </a:pPr>
            <a:endParaRPr lang="en-GB" sz="1700" dirty="0">
              <a:solidFill>
                <a:srgbClr val="1F2834"/>
              </a:solidFill>
              <a:latin typeface="Roboto" panose="02000000000000000000" pitchFamily="2" charset="0"/>
              <a:ea typeface="Roboto" panose="02000000000000000000" pitchFamily="2" charset="0"/>
              <a:cs typeface="Roboto" panose="02000000000000000000" pitchFamily="2" charset="0"/>
            </a:endParaRPr>
          </a:p>
          <a:p>
            <a:pPr marR="0" lvl="0" algn="l" defTabSz="914400" rtl="0" eaLnBrk="1" fontAlgn="auto" latinLnBrk="0" hangingPunct="1">
              <a:lnSpc>
                <a:spcPct val="100000"/>
              </a:lnSpc>
              <a:spcBef>
                <a:spcPts val="0"/>
              </a:spcBef>
              <a:spcAft>
                <a:spcPts val="600"/>
              </a:spcAft>
              <a:buClr>
                <a:srgbClr val="E6007E"/>
              </a:buClr>
              <a:buSzTx/>
              <a:tabLst/>
              <a:defRPr/>
            </a:pPr>
            <a:endParaRPr kumimoji="0" lang="en-GB" sz="1700" b="0" i="0" u="none" strike="noStrike" kern="1200" cap="none" spc="0" normalizeH="0" baseline="0" noProof="0" dirty="0">
              <a:ln>
                <a:noFill/>
              </a:ln>
              <a:solidFill>
                <a:srgbClr val="1F2834"/>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2" name="Graphic 11">
            <a:extLst>
              <a:ext uri="{FF2B5EF4-FFF2-40B4-BE49-F238E27FC236}">
                <a16:creationId xmlns:a16="http://schemas.microsoft.com/office/drawing/2014/main" id="{566645F7-D3CA-4F8E-F005-74E65B258E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91232" y="2522335"/>
            <a:ext cx="4473422" cy="4473422"/>
          </a:xfrm>
          <a:prstGeom prst="rect">
            <a:avLst/>
          </a:prstGeom>
        </p:spPr>
      </p:pic>
    </p:spTree>
    <p:extLst>
      <p:ext uri="{BB962C8B-B14F-4D97-AF65-F5344CB8AC3E}">
        <p14:creationId xmlns:p14="http://schemas.microsoft.com/office/powerpoint/2010/main" val="8330477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0761942-32E6-7251-CFF9-4B83163A8744}"/>
              </a:ext>
            </a:extLst>
          </p:cNvPr>
          <p:cNvGraphicFramePr>
            <a:graphicFrameLocks noGrp="1"/>
          </p:cNvGraphicFramePr>
          <p:nvPr/>
        </p:nvGraphicFramePr>
        <p:xfrm>
          <a:off x="344601" y="1822601"/>
          <a:ext cx="11533172" cy="3937176"/>
        </p:xfrm>
        <a:graphic>
          <a:graphicData uri="http://schemas.openxmlformats.org/drawingml/2006/table">
            <a:tbl>
              <a:tblPr firstRow="1" bandRow="1">
                <a:tableStyleId>{7DF18680-E054-41AD-8BC1-D1AEF772440D}</a:tableStyleId>
              </a:tblPr>
              <a:tblGrid>
                <a:gridCol w="2883293">
                  <a:extLst>
                    <a:ext uri="{9D8B030D-6E8A-4147-A177-3AD203B41FA5}">
                      <a16:colId xmlns:a16="http://schemas.microsoft.com/office/drawing/2014/main" val="2166305079"/>
                    </a:ext>
                  </a:extLst>
                </a:gridCol>
                <a:gridCol w="2883293">
                  <a:extLst>
                    <a:ext uri="{9D8B030D-6E8A-4147-A177-3AD203B41FA5}">
                      <a16:colId xmlns:a16="http://schemas.microsoft.com/office/drawing/2014/main" val="4085478018"/>
                    </a:ext>
                  </a:extLst>
                </a:gridCol>
                <a:gridCol w="2883293">
                  <a:extLst>
                    <a:ext uri="{9D8B030D-6E8A-4147-A177-3AD203B41FA5}">
                      <a16:colId xmlns:a16="http://schemas.microsoft.com/office/drawing/2014/main" val="1602430464"/>
                    </a:ext>
                  </a:extLst>
                </a:gridCol>
                <a:gridCol w="2883293">
                  <a:extLst>
                    <a:ext uri="{9D8B030D-6E8A-4147-A177-3AD203B41FA5}">
                      <a16:colId xmlns:a16="http://schemas.microsoft.com/office/drawing/2014/main" val="3333203042"/>
                    </a:ext>
                  </a:extLst>
                </a:gridCol>
              </a:tblGrid>
              <a:tr h="656196">
                <a:tc>
                  <a:txBody>
                    <a:bodyPr/>
                    <a:lstStyle/>
                    <a:p>
                      <a:pPr algn="ctr"/>
                      <a:r>
                        <a:rPr lang="en-GB" dirty="0">
                          <a:latin typeface="Roboto" panose="02000000000000000000" pitchFamily="2" charset="0"/>
                          <a:ea typeface="Roboto" panose="02000000000000000000" pitchFamily="2" charset="0"/>
                          <a:cs typeface="Roboto" panose="02000000000000000000" pitchFamily="2" charset="0"/>
                        </a:rPr>
                        <a:t>UCAS CHOICE (COURSE)</a:t>
                      </a:r>
                    </a:p>
                  </a:txBody>
                  <a:tcPr/>
                </a:tc>
                <a:tc>
                  <a:txBody>
                    <a:bodyPr/>
                    <a:lstStyle/>
                    <a:p>
                      <a:pPr algn="ctr"/>
                      <a:r>
                        <a:rPr lang="en-GB" dirty="0">
                          <a:latin typeface="Roboto" panose="02000000000000000000" pitchFamily="2" charset="0"/>
                          <a:ea typeface="Roboto" panose="02000000000000000000" pitchFamily="2" charset="0"/>
                          <a:cs typeface="Roboto" panose="02000000000000000000" pitchFamily="2" charset="0"/>
                        </a:rPr>
                        <a:t>KEY TRANSFERABLE SKILLS </a:t>
                      </a:r>
                    </a:p>
                  </a:txBody>
                  <a:tcPr/>
                </a:tc>
                <a:tc>
                  <a:txBody>
                    <a:bodyPr/>
                    <a:lstStyle/>
                    <a:p>
                      <a:pPr algn="ctr"/>
                      <a:r>
                        <a:rPr lang="en-GB" dirty="0">
                          <a:latin typeface="Roboto" panose="02000000000000000000" pitchFamily="2" charset="0"/>
                          <a:ea typeface="Roboto" panose="02000000000000000000" pitchFamily="2" charset="0"/>
                          <a:cs typeface="Roboto" panose="02000000000000000000" pitchFamily="2" charset="0"/>
                        </a:rPr>
                        <a:t>SUBJECT SPECIFIC SKILLS (OR KNOWLEDGE)</a:t>
                      </a:r>
                    </a:p>
                  </a:txBody>
                  <a:tcPr/>
                </a:tc>
                <a:tc>
                  <a:txBody>
                    <a:bodyPr/>
                    <a:lstStyle/>
                    <a:p>
                      <a:pPr algn="ctr"/>
                      <a:r>
                        <a:rPr lang="en-GB" dirty="0">
                          <a:latin typeface="Roboto" panose="02000000000000000000" pitchFamily="2" charset="0"/>
                          <a:ea typeface="Roboto" panose="02000000000000000000" pitchFamily="2" charset="0"/>
                          <a:cs typeface="Roboto" panose="02000000000000000000" pitchFamily="2" charset="0"/>
                        </a:rPr>
                        <a:t>PERSONAL EVIDENCE </a:t>
                      </a:r>
                    </a:p>
                    <a:p>
                      <a:pPr algn="ctr"/>
                      <a:r>
                        <a:rPr lang="en-GB" dirty="0">
                          <a:latin typeface="Roboto" panose="02000000000000000000" pitchFamily="2" charset="0"/>
                          <a:ea typeface="Roboto" panose="02000000000000000000" pitchFamily="2" charset="0"/>
                          <a:cs typeface="Roboto" panose="02000000000000000000" pitchFamily="2" charset="0"/>
                        </a:rPr>
                        <a:t>OR EXAMPLES </a:t>
                      </a:r>
                    </a:p>
                  </a:txBody>
                  <a:tcPr/>
                </a:tc>
                <a:extLst>
                  <a:ext uri="{0D108BD9-81ED-4DB2-BD59-A6C34878D82A}">
                    <a16:rowId xmlns:a16="http://schemas.microsoft.com/office/drawing/2014/main" val="4015351144"/>
                  </a:ext>
                </a:extLst>
              </a:tr>
              <a:tr h="656196">
                <a:tc>
                  <a:txBody>
                    <a:bodyPr/>
                    <a:lstStyle/>
                    <a:p>
                      <a:endParaRPr lang="en-GB" dirty="0"/>
                    </a:p>
                  </a:txBody>
                  <a:tcPr/>
                </a:tc>
                <a:tc>
                  <a:txBody>
                    <a:bodyPr/>
                    <a:lstStyle/>
                    <a:p>
                      <a:endParaRPr lang="en-GB" dirty="0"/>
                    </a:p>
                  </a:txBody>
                  <a:tcPr/>
                </a:tc>
                <a:tc>
                  <a:txBody>
                    <a:bodyPr/>
                    <a:lstStyle/>
                    <a:p>
                      <a:endParaRPr lang="en-GB" dirty="0"/>
                    </a:p>
                  </a:txBody>
                  <a:tcPr/>
                </a:tc>
                <a:tc rowSpan="5">
                  <a:txBody>
                    <a:bodyPr/>
                    <a:lstStyle/>
                    <a:p>
                      <a:endParaRPr lang="en-GB" dirty="0"/>
                    </a:p>
                  </a:txBody>
                  <a:tcPr/>
                </a:tc>
                <a:extLst>
                  <a:ext uri="{0D108BD9-81ED-4DB2-BD59-A6C34878D82A}">
                    <a16:rowId xmlns:a16="http://schemas.microsoft.com/office/drawing/2014/main" val="3884933336"/>
                  </a:ext>
                </a:extLst>
              </a:tr>
              <a:tr h="656196">
                <a:tc>
                  <a:txBody>
                    <a:bodyPr/>
                    <a:lstStyle/>
                    <a:p>
                      <a:endParaRPr lang="en-GB" dirty="0"/>
                    </a:p>
                  </a:txBody>
                  <a:tcPr/>
                </a:tc>
                <a:tc>
                  <a:txBody>
                    <a:bodyPr/>
                    <a:lstStyle/>
                    <a:p>
                      <a:endParaRPr lang="en-GB" dirty="0"/>
                    </a:p>
                  </a:txBody>
                  <a:tcPr/>
                </a:tc>
                <a:tc>
                  <a:txBody>
                    <a:bodyPr/>
                    <a:lstStyle/>
                    <a:p>
                      <a:endParaRPr lang="en-GB" dirty="0"/>
                    </a:p>
                  </a:txBody>
                  <a:tcPr/>
                </a:tc>
                <a:tc vMerge="1">
                  <a:txBody>
                    <a:bodyPr/>
                    <a:lstStyle/>
                    <a:p>
                      <a:endParaRPr lang="en-GB" dirty="0"/>
                    </a:p>
                  </a:txBody>
                  <a:tcPr/>
                </a:tc>
                <a:extLst>
                  <a:ext uri="{0D108BD9-81ED-4DB2-BD59-A6C34878D82A}">
                    <a16:rowId xmlns:a16="http://schemas.microsoft.com/office/drawing/2014/main" val="2593936729"/>
                  </a:ext>
                </a:extLst>
              </a:tr>
              <a:tr h="656196">
                <a:tc>
                  <a:txBody>
                    <a:bodyPr/>
                    <a:lstStyle/>
                    <a:p>
                      <a:endParaRPr lang="en-GB" dirty="0"/>
                    </a:p>
                  </a:txBody>
                  <a:tcPr/>
                </a:tc>
                <a:tc>
                  <a:txBody>
                    <a:bodyPr/>
                    <a:lstStyle/>
                    <a:p>
                      <a:endParaRPr lang="en-GB" dirty="0"/>
                    </a:p>
                  </a:txBody>
                  <a:tcPr/>
                </a:tc>
                <a:tc>
                  <a:txBody>
                    <a:bodyPr/>
                    <a:lstStyle/>
                    <a:p>
                      <a:endParaRPr lang="en-GB" dirty="0"/>
                    </a:p>
                  </a:txBody>
                  <a:tcPr/>
                </a:tc>
                <a:tc vMerge="1">
                  <a:txBody>
                    <a:bodyPr/>
                    <a:lstStyle/>
                    <a:p>
                      <a:endParaRPr lang="en-GB" dirty="0"/>
                    </a:p>
                  </a:txBody>
                  <a:tcPr/>
                </a:tc>
                <a:extLst>
                  <a:ext uri="{0D108BD9-81ED-4DB2-BD59-A6C34878D82A}">
                    <a16:rowId xmlns:a16="http://schemas.microsoft.com/office/drawing/2014/main" val="3303095917"/>
                  </a:ext>
                </a:extLst>
              </a:tr>
              <a:tr h="656196">
                <a:tc>
                  <a:txBody>
                    <a:bodyPr/>
                    <a:lstStyle/>
                    <a:p>
                      <a:endParaRPr lang="en-GB" dirty="0"/>
                    </a:p>
                  </a:txBody>
                  <a:tcPr/>
                </a:tc>
                <a:tc>
                  <a:txBody>
                    <a:bodyPr/>
                    <a:lstStyle/>
                    <a:p>
                      <a:endParaRPr lang="en-GB" dirty="0"/>
                    </a:p>
                  </a:txBody>
                  <a:tcPr/>
                </a:tc>
                <a:tc>
                  <a:txBody>
                    <a:bodyPr/>
                    <a:lstStyle/>
                    <a:p>
                      <a:endParaRPr lang="en-GB" dirty="0"/>
                    </a:p>
                  </a:txBody>
                  <a:tcPr/>
                </a:tc>
                <a:tc vMerge="1">
                  <a:txBody>
                    <a:bodyPr/>
                    <a:lstStyle/>
                    <a:p>
                      <a:endParaRPr lang="en-GB" dirty="0"/>
                    </a:p>
                  </a:txBody>
                  <a:tcPr/>
                </a:tc>
                <a:extLst>
                  <a:ext uri="{0D108BD9-81ED-4DB2-BD59-A6C34878D82A}">
                    <a16:rowId xmlns:a16="http://schemas.microsoft.com/office/drawing/2014/main" val="1632916575"/>
                  </a:ext>
                </a:extLst>
              </a:tr>
              <a:tr h="656196">
                <a:tc>
                  <a:txBody>
                    <a:bodyPr/>
                    <a:lstStyle/>
                    <a:p>
                      <a:endParaRPr lang="en-GB" dirty="0"/>
                    </a:p>
                  </a:txBody>
                  <a:tcPr/>
                </a:tc>
                <a:tc>
                  <a:txBody>
                    <a:bodyPr/>
                    <a:lstStyle/>
                    <a:p>
                      <a:endParaRPr lang="en-GB" dirty="0"/>
                    </a:p>
                  </a:txBody>
                  <a:tcPr/>
                </a:tc>
                <a:tc>
                  <a:txBody>
                    <a:bodyPr/>
                    <a:lstStyle/>
                    <a:p>
                      <a:endParaRPr lang="en-GB" dirty="0"/>
                    </a:p>
                  </a:txBody>
                  <a:tcPr/>
                </a:tc>
                <a:tc vMerge="1">
                  <a:txBody>
                    <a:bodyPr/>
                    <a:lstStyle/>
                    <a:p>
                      <a:endParaRPr lang="en-GB" dirty="0"/>
                    </a:p>
                  </a:txBody>
                  <a:tcPr/>
                </a:tc>
                <a:extLst>
                  <a:ext uri="{0D108BD9-81ED-4DB2-BD59-A6C34878D82A}">
                    <a16:rowId xmlns:a16="http://schemas.microsoft.com/office/drawing/2014/main" val="3797466097"/>
                  </a:ext>
                </a:extLst>
              </a:tr>
            </a:tbl>
          </a:graphicData>
        </a:graphic>
      </p:graphicFrame>
      <p:sp>
        <p:nvSpPr>
          <p:cNvPr id="3" name="Title 1">
            <a:extLst>
              <a:ext uri="{FF2B5EF4-FFF2-40B4-BE49-F238E27FC236}">
                <a16:creationId xmlns:a16="http://schemas.microsoft.com/office/drawing/2014/main" id="{B8DB2A02-42B0-B1E9-0F06-4A164AE8CC28}"/>
              </a:ext>
            </a:extLst>
          </p:cNvPr>
          <p:cNvSpPr txBox="1">
            <a:spLocks/>
          </p:cNvSpPr>
          <p:nvPr/>
        </p:nvSpPr>
        <p:spPr>
          <a:xfrm>
            <a:off x="803275" y="477403"/>
            <a:ext cx="9729687" cy="864079"/>
          </a:xfrm>
          <a:prstGeom prst="rect">
            <a:avLst/>
          </a:prstGeom>
        </p:spPr>
        <p:txBody>
          <a:bodyPr vert="horz" wrap="none" lIns="0" tIns="0" rIns="0" bIns="0" rtlCol="0" anchor="b">
            <a:noAutofit/>
          </a:bodyPr>
          <a:lstStyle>
            <a:lvl1pPr algn="l" defTabSz="914377" rtl="0" eaLnBrk="1" latinLnBrk="0" hangingPunct="1">
              <a:lnSpc>
                <a:spcPct val="90000"/>
              </a:lnSpc>
              <a:spcBef>
                <a:spcPct val="0"/>
              </a:spcBef>
              <a:buNone/>
              <a:defRPr sz="4800" b="1" kern="1200">
                <a:solidFill>
                  <a:schemeClr val="tx1"/>
                </a:solidFill>
                <a:latin typeface="+mn-lt"/>
                <a:ea typeface="Roboto" panose="02000000000000000000" pitchFamily="2" charset="0"/>
                <a:cs typeface="Roboto" panose="02000000000000000000" pitchFamily="2"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6000" u="none" strike="noStrike" kern="1200" cap="none" spc="0" normalizeH="0" baseline="0" noProof="0" dirty="0">
                <a:ln>
                  <a:noFill/>
                </a:ln>
                <a:solidFill>
                  <a:schemeClr val="accent5"/>
                </a:solidFill>
                <a:effectLst/>
                <a:uLnTx/>
                <a:uFillTx/>
                <a:latin typeface="Apricus Black" pitchFamily="2" charset="0"/>
              </a:rPr>
              <a:t>Your comparison chart</a:t>
            </a:r>
          </a:p>
        </p:txBody>
      </p:sp>
    </p:spTree>
    <p:extLst>
      <p:ext uri="{BB962C8B-B14F-4D97-AF65-F5344CB8AC3E}">
        <p14:creationId xmlns:p14="http://schemas.microsoft.com/office/powerpoint/2010/main" val="3828191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CC6F3C-937B-3730-0813-2D33EACD5B84}"/>
              </a:ext>
            </a:extLst>
          </p:cNvPr>
          <p:cNvSpPr/>
          <p:nvPr/>
        </p:nvSpPr>
        <p:spPr>
          <a:xfrm>
            <a:off x="0" y="0"/>
            <a:ext cx="12192000"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B2A2976-2348-F0D6-2727-2F5C8DCDE871}"/>
              </a:ext>
            </a:extLst>
          </p:cNvPr>
          <p:cNvSpPr txBox="1"/>
          <p:nvPr/>
        </p:nvSpPr>
        <p:spPr>
          <a:xfrm>
            <a:off x="767729" y="3570790"/>
            <a:ext cx="10656542" cy="1502976"/>
          </a:xfrm>
          <a:prstGeom prst="rect">
            <a:avLst/>
          </a:prstGeom>
          <a:noFill/>
        </p:spPr>
        <p:txBody>
          <a:bodyPr wrap="square" rtlCol="0">
            <a:spAutoFit/>
          </a:bodyPr>
          <a:lstStyle/>
          <a:p>
            <a:pPr algn="ctr">
              <a:lnSpc>
                <a:spcPts val="5500"/>
              </a:lnSpc>
            </a:pPr>
            <a:r>
              <a:rPr kumimoji="0" lang="en-GB" sz="7200" b="1" u="none" strike="noStrike" kern="1200" cap="none" spc="0" normalizeH="0" baseline="0" noProof="0" dirty="0">
                <a:ln>
                  <a:noFill/>
                </a:ln>
                <a:solidFill>
                  <a:schemeClr val="bg1"/>
                </a:solidFill>
                <a:effectLst/>
                <a:uLnTx/>
                <a:uFillTx/>
                <a:latin typeface="Apricus Black" pitchFamily="2" charset="0"/>
                <a:ea typeface="Roboto" panose="02000000000000000000" pitchFamily="2" charset="0"/>
                <a:cs typeface="Roboto" panose="02000000000000000000" pitchFamily="2" charset="0"/>
              </a:rPr>
              <a:t>What does the word</a:t>
            </a:r>
            <a:br>
              <a:rPr kumimoji="0" lang="en-GB" sz="7200" b="1" u="none" strike="noStrike" kern="1200" cap="none" spc="0" normalizeH="0" baseline="0" noProof="0" dirty="0">
                <a:ln>
                  <a:noFill/>
                </a:ln>
                <a:solidFill>
                  <a:schemeClr val="bg1"/>
                </a:solidFill>
                <a:effectLst/>
                <a:uLnTx/>
                <a:uFillTx/>
                <a:latin typeface="Apricus Black" pitchFamily="2" charset="0"/>
                <a:ea typeface="Roboto" panose="02000000000000000000" pitchFamily="2" charset="0"/>
                <a:cs typeface="Roboto" panose="02000000000000000000" pitchFamily="2" charset="0"/>
              </a:rPr>
            </a:br>
            <a:r>
              <a:rPr kumimoji="0" lang="en-GB" sz="7200" b="1" u="none" strike="noStrike" kern="1200" cap="none" spc="0" normalizeH="0" baseline="0" noProof="0" dirty="0">
                <a:ln>
                  <a:noFill/>
                </a:ln>
                <a:effectLst/>
                <a:uLnTx/>
                <a:uFillTx/>
                <a:latin typeface="Apricus Black" pitchFamily="2" charset="0"/>
                <a:ea typeface="Roboto" panose="02000000000000000000" pitchFamily="2" charset="0"/>
                <a:cs typeface="Roboto" panose="02000000000000000000" pitchFamily="2" charset="0"/>
              </a:rPr>
              <a:t>skill</a:t>
            </a:r>
            <a:r>
              <a:rPr kumimoji="0" lang="en-GB" sz="7200" b="1" u="none" strike="noStrike" kern="1200" cap="none" spc="0" normalizeH="0" baseline="0" noProof="0" dirty="0">
                <a:ln>
                  <a:noFill/>
                </a:ln>
                <a:solidFill>
                  <a:schemeClr val="bg1"/>
                </a:solidFill>
                <a:effectLst/>
                <a:uLnTx/>
                <a:uFillTx/>
                <a:latin typeface="Apricus Black" pitchFamily="2" charset="0"/>
                <a:ea typeface="Roboto" panose="02000000000000000000" pitchFamily="2" charset="0"/>
                <a:cs typeface="Roboto" panose="02000000000000000000" pitchFamily="2" charset="0"/>
              </a:rPr>
              <a:t> mean? </a:t>
            </a:r>
          </a:p>
        </p:txBody>
      </p:sp>
      <p:grpSp>
        <p:nvGrpSpPr>
          <p:cNvPr id="4" name="Group 3">
            <a:extLst>
              <a:ext uri="{FF2B5EF4-FFF2-40B4-BE49-F238E27FC236}">
                <a16:creationId xmlns:a16="http://schemas.microsoft.com/office/drawing/2014/main" id="{1174E4A0-F7A1-73E4-4CAB-6E10AF1BF196}"/>
              </a:ext>
            </a:extLst>
          </p:cNvPr>
          <p:cNvGrpSpPr/>
          <p:nvPr/>
        </p:nvGrpSpPr>
        <p:grpSpPr>
          <a:xfrm>
            <a:off x="4588643" y="715228"/>
            <a:ext cx="3014714" cy="3014714"/>
            <a:chOff x="4396619" y="2628762"/>
            <a:chExt cx="3014714" cy="3014714"/>
          </a:xfrm>
        </p:grpSpPr>
        <p:sp>
          <p:nvSpPr>
            <p:cNvPr id="8" name="Oval 7">
              <a:extLst>
                <a:ext uri="{FF2B5EF4-FFF2-40B4-BE49-F238E27FC236}">
                  <a16:creationId xmlns:a16="http://schemas.microsoft.com/office/drawing/2014/main" id="{6440CCBE-C080-8A84-ED45-C8876A4214D1}"/>
                </a:ext>
              </a:extLst>
            </p:cNvPr>
            <p:cNvSpPr/>
            <p:nvPr/>
          </p:nvSpPr>
          <p:spPr>
            <a:xfrm>
              <a:off x="4882896" y="4854327"/>
              <a:ext cx="1764792" cy="408962"/>
            </a:xfrm>
            <a:prstGeom prst="ellipse">
              <a:avLst/>
            </a:prstGeom>
            <a:solidFill>
              <a:schemeClr val="tx1">
                <a:alpha val="1532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A56AE8A-5BD2-4303-659C-8F89F07ED1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4396619" y="2628762"/>
              <a:ext cx="3014714" cy="3014714"/>
            </a:xfrm>
            <a:prstGeom prst="rect">
              <a:avLst/>
            </a:prstGeom>
          </p:spPr>
        </p:pic>
      </p:grpSp>
    </p:spTree>
    <p:extLst>
      <p:ext uri="{BB962C8B-B14F-4D97-AF65-F5344CB8AC3E}">
        <p14:creationId xmlns:p14="http://schemas.microsoft.com/office/powerpoint/2010/main" val="435892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C7614-418E-35CD-72E3-A43D50410778}"/>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498C5C0-A8E5-67D2-5136-5366BCEE0C79}"/>
              </a:ext>
            </a:extLst>
          </p:cNvPr>
          <p:cNvGraphicFramePr>
            <a:graphicFrameLocks noGrp="1"/>
          </p:cNvGraphicFramePr>
          <p:nvPr/>
        </p:nvGraphicFramePr>
        <p:xfrm>
          <a:off x="329414" y="1859956"/>
          <a:ext cx="11533172" cy="3937176"/>
        </p:xfrm>
        <a:graphic>
          <a:graphicData uri="http://schemas.openxmlformats.org/drawingml/2006/table">
            <a:tbl>
              <a:tblPr firstRow="1" bandRow="1">
                <a:tableStyleId>{7DF18680-E054-41AD-8BC1-D1AEF772440D}</a:tableStyleId>
              </a:tblPr>
              <a:tblGrid>
                <a:gridCol w="2883293">
                  <a:extLst>
                    <a:ext uri="{9D8B030D-6E8A-4147-A177-3AD203B41FA5}">
                      <a16:colId xmlns:a16="http://schemas.microsoft.com/office/drawing/2014/main" val="2166305079"/>
                    </a:ext>
                  </a:extLst>
                </a:gridCol>
                <a:gridCol w="2883293">
                  <a:extLst>
                    <a:ext uri="{9D8B030D-6E8A-4147-A177-3AD203B41FA5}">
                      <a16:colId xmlns:a16="http://schemas.microsoft.com/office/drawing/2014/main" val="4085478018"/>
                    </a:ext>
                  </a:extLst>
                </a:gridCol>
                <a:gridCol w="3283670">
                  <a:extLst>
                    <a:ext uri="{9D8B030D-6E8A-4147-A177-3AD203B41FA5}">
                      <a16:colId xmlns:a16="http://schemas.microsoft.com/office/drawing/2014/main" val="1602430464"/>
                    </a:ext>
                  </a:extLst>
                </a:gridCol>
                <a:gridCol w="2482916">
                  <a:extLst>
                    <a:ext uri="{9D8B030D-6E8A-4147-A177-3AD203B41FA5}">
                      <a16:colId xmlns:a16="http://schemas.microsoft.com/office/drawing/2014/main" val="3333203042"/>
                    </a:ext>
                  </a:extLst>
                </a:gridCol>
              </a:tblGrid>
              <a:tr h="656196">
                <a:tc>
                  <a:txBody>
                    <a:bodyPr/>
                    <a:lstStyle/>
                    <a:p>
                      <a:pPr algn="ctr"/>
                      <a:r>
                        <a:rPr lang="en-GB" sz="1200" dirty="0">
                          <a:latin typeface="Roboto "/>
                          <a:ea typeface="Roboto" panose="02000000000000000000" pitchFamily="2" charset="0"/>
                          <a:cs typeface="Roboto" panose="02000000000000000000" pitchFamily="2" charset="0"/>
                        </a:rPr>
                        <a:t>UCAS CHOICE (COURSE)</a:t>
                      </a:r>
                    </a:p>
                  </a:txBody>
                  <a:tcPr/>
                </a:tc>
                <a:tc>
                  <a:txBody>
                    <a:bodyPr/>
                    <a:lstStyle/>
                    <a:p>
                      <a:pPr algn="ctr"/>
                      <a:r>
                        <a:rPr lang="en-GB" sz="1200" dirty="0">
                          <a:latin typeface="Roboto "/>
                          <a:ea typeface="Roboto" panose="02000000000000000000" pitchFamily="2" charset="0"/>
                          <a:cs typeface="Roboto" panose="02000000000000000000" pitchFamily="2" charset="0"/>
                        </a:rPr>
                        <a:t>KEY TRANSFERABLE SKILLS </a:t>
                      </a:r>
                    </a:p>
                  </a:txBody>
                  <a:tcPr/>
                </a:tc>
                <a:tc>
                  <a:txBody>
                    <a:bodyPr/>
                    <a:lstStyle/>
                    <a:p>
                      <a:pPr algn="ctr"/>
                      <a:r>
                        <a:rPr lang="en-GB" sz="1200" dirty="0">
                          <a:latin typeface="Roboto "/>
                          <a:ea typeface="Roboto" panose="02000000000000000000" pitchFamily="2" charset="0"/>
                          <a:cs typeface="Roboto" panose="02000000000000000000" pitchFamily="2" charset="0"/>
                        </a:rPr>
                        <a:t>SUBJECT SPECIFIC KEY SKILLS (OR KNOWLEDGE)</a:t>
                      </a:r>
                    </a:p>
                  </a:txBody>
                  <a:tcPr/>
                </a:tc>
                <a:tc>
                  <a:txBody>
                    <a:bodyPr/>
                    <a:lstStyle/>
                    <a:p>
                      <a:pPr algn="ctr"/>
                      <a:r>
                        <a:rPr lang="en-GB" sz="1200" dirty="0">
                          <a:latin typeface="Roboto "/>
                          <a:ea typeface="Roboto" panose="02000000000000000000" pitchFamily="2" charset="0"/>
                          <a:cs typeface="Roboto" panose="02000000000000000000" pitchFamily="2" charset="0"/>
                        </a:rPr>
                        <a:t>PERSONAL EVIDENCE </a:t>
                      </a:r>
                    </a:p>
                    <a:p>
                      <a:pPr algn="ctr"/>
                      <a:r>
                        <a:rPr lang="en-GB" sz="1200" dirty="0">
                          <a:latin typeface="Roboto "/>
                          <a:ea typeface="Roboto" panose="02000000000000000000" pitchFamily="2" charset="0"/>
                          <a:cs typeface="Roboto" panose="02000000000000000000" pitchFamily="2" charset="0"/>
                        </a:rPr>
                        <a:t>OR EXAMPLES </a:t>
                      </a:r>
                    </a:p>
                  </a:txBody>
                  <a:tcPr/>
                </a:tc>
                <a:extLst>
                  <a:ext uri="{0D108BD9-81ED-4DB2-BD59-A6C34878D82A}">
                    <a16:rowId xmlns:a16="http://schemas.microsoft.com/office/drawing/2014/main" val="4015351144"/>
                  </a:ext>
                </a:extLst>
              </a:tr>
              <a:tr h="656196">
                <a:tc>
                  <a:txBody>
                    <a:bodyPr/>
                    <a:lstStyle/>
                    <a:p>
                      <a:r>
                        <a:rPr lang="en-GB" sz="1200" dirty="0">
                          <a:latin typeface="Roboto "/>
                        </a:rPr>
                        <a:t>Business </a:t>
                      </a:r>
                    </a:p>
                    <a:p>
                      <a:r>
                        <a:rPr lang="en-GB" sz="1200" dirty="0">
                          <a:latin typeface="Roboto "/>
                        </a:rPr>
                        <a:t>XXX University </a:t>
                      </a:r>
                    </a:p>
                  </a:txBody>
                  <a:tcPr/>
                </a:tc>
                <a:tc>
                  <a:txBody>
                    <a:bodyPr/>
                    <a:lstStyle/>
                    <a:p>
                      <a:r>
                        <a:rPr lang="en-GB" sz="1200" dirty="0">
                          <a:latin typeface="Roboto "/>
                        </a:rPr>
                        <a:t>Research strengths, analytical skills, quantitative skill,  communication, leadership. </a:t>
                      </a:r>
                    </a:p>
                  </a:txBody>
                  <a:tcPr/>
                </a:tc>
                <a:tc>
                  <a:txBody>
                    <a:bodyPr/>
                    <a:lstStyle/>
                    <a:p>
                      <a:r>
                        <a:rPr lang="en-GB" sz="1200" dirty="0">
                          <a:latin typeface="Roboto "/>
                        </a:rPr>
                        <a:t>Corporate governance, marketing, new technologies.  </a:t>
                      </a:r>
                    </a:p>
                  </a:txBody>
                  <a:tcPr/>
                </a:tc>
                <a:tc rowSpan="5">
                  <a:txBody>
                    <a:bodyPr/>
                    <a:lstStyle/>
                    <a:p>
                      <a:r>
                        <a:rPr lang="en-GB" sz="1200" dirty="0">
                          <a:latin typeface="Roboto "/>
                        </a:rPr>
                        <a:t>What examples and evidence do you have to demonstrate these skills e.g.</a:t>
                      </a:r>
                    </a:p>
                    <a:p>
                      <a:endParaRPr lang="en-GB" sz="1200" dirty="0">
                        <a:latin typeface="Roboto "/>
                      </a:endParaRPr>
                    </a:p>
                    <a:p>
                      <a:pPr marL="285750" indent="-285750">
                        <a:buFont typeface="Arial" panose="020B0604020202020204" pitchFamily="34" charset="0"/>
                        <a:buChar char="•"/>
                      </a:pPr>
                      <a:r>
                        <a:rPr lang="en-GB" sz="1200" dirty="0">
                          <a:latin typeface="Roboto "/>
                        </a:rPr>
                        <a:t>Online course: Society &amp; Environment: What Are The Ethical Responsibilities Of A Business?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dk1"/>
                          </a:solidFill>
                          <a:latin typeface="Roboto "/>
                          <a:ea typeface="+mn-ea"/>
                          <a:cs typeface="+mn-cs"/>
                        </a:rPr>
                        <a:t>Personal project written about What responsibility do businesses have to their consumers?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dk1"/>
                          </a:solidFill>
                          <a:latin typeface="Roboto "/>
                          <a:ea typeface="+mn-ea"/>
                          <a:cs typeface="+mn-cs"/>
                        </a:rPr>
                        <a:t>Budgeting my money from part time job salary.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dk1"/>
                          </a:solidFill>
                          <a:latin typeface="Roboto "/>
                          <a:ea typeface="+mn-ea"/>
                          <a:cs typeface="+mn-cs"/>
                        </a:rPr>
                        <a:t>Delivering a presentation in final unit studies. </a:t>
                      </a:r>
                    </a:p>
                  </a:txBody>
                  <a:tcPr/>
                </a:tc>
                <a:extLst>
                  <a:ext uri="{0D108BD9-81ED-4DB2-BD59-A6C34878D82A}">
                    <a16:rowId xmlns:a16="http://schemas.microsoft.com/office/drawing/2014/main" val="3884933336"/>
                  </a:ext>
                </a:extLst>
              </a:tr>
              <a:tr h="656196">
                <a:tc>
                  <a:txBody>
                    <a:bodyPr/>
                    <a:lstStyle/>
                    <a:p>
                      <a:r>
                        <a:rPr lang="en-GB" sz="1200" dirty="0">
                          <a:latin typeface="Roboto "/>
                        </a:rPr>
                        <a:t>Business management </a:t>
                      </a:r>
                    </a:p>
                    <a:p>
                      <a:r>
                        <a:rPr lang="en-GB" sz="1200" dirty="0">
                          <a:latin typeface="Roboto "/>
                        </a:rPr>
                        <a:t>The University of xxx</a:t>
                      </a:r>
                    </a:p>
                  </a:txBody>
                  <a:tcPr/>
                </a:tc>
                <a:tc>
                  <a:txBody>
                    <a:bodyPr/>
                    <a:lstStyle/>
                    <a:p>
                      <a:r>
                        <a:rPr lang="en-GB" sz="1200" dirty="0">
                          <a:latin typeface="Roboto "/>
                        </a:rPr>
                        <a:t>Leadership, teamwork, communication.</a:t>
                      </a:r>
                    </a:p>
                  </a:txBody>
                  <a:tcPr/>
                </a:tc>
                <a:tc>
                  <a:txBody>
                    <a:bodyPr/>
                    <a:lstStyle/>
                    <a:p>
                      <a:r>
                        <a:rPr lang="en-GB" sz="1200" b="0" i="0" kern="1200" dirty="0">
                          <a:solidFill>
                            <a:schemeClr val="dk1"/>
                          </a:solidFill>
                          <a:effectLst/>
                          <a:latin typeface="Roboto "/>
                          <a:ea typeface="+mn-ea"/>
                          <a:cs typeface="+mn-cs"/>
                        </a:rPr>
                        <a:t>The global environment, new technologies, entrepreneurial innovation, marketing</a:t>
                      </a:r>
                      <a:endParaRPr lang="en-GB" sz="1200" dirty="0">
                        <a:latin typeface="Roboto "/>
                      </a:endParaRPr>
                    </a:p>
                  </a:txBody>
                  <a:tcPr/>
                </a:tc>
                <a:tc vMerge="1">
                  <a:txBody>
                    <a:bodyPr/>
                    <a:lstStyle/>
                    <a:p>
                      <a:endParaRPr lang="en-GB" dirty="0"/>
                    </a:p>
                  </a:txBody>
                  <a:tcPr/>
                </a:tc>
                <a:extLst>
                  <a:ext uri="{0D108BD9-81ED-4DB2-BD59-A6C34878D82A}">
                    <a16:rowId xmlns:a16="http://schemas.microsoft.com/office/drawing/2014/main" val="2593936729"/>
                  </a:ext>
                </a:extLst>
              </a:tr>
              <a:tr h="656196">
                <a:tc>
                  <a:txBody>
                    <a:bodyPr/>
                    <a:lstStyle/>
                    <a:p>
                      <a:r>
                        <a:rPr lang="en-GB" sz="1200" dirty="0">
                          <a:latin typeface="Roboto "/>
                        </a:rPr>
                        <a:t>Business management with marketing </a:t>
                      </a:r>
                    </a:p>
                    <a:p>
                      <a:r>
                        <a:rPr lang="en-GB" sz="1200" dirty="0">
                          <a:latin typeface="Roboto "/>
                        </a:rPr>
                        <a:t>XXX College </a:t>
                      </a:r>
                    </a:p>
                  </a:txBody>
                  <a:tcPr/>
                </a:tc>
                <a:tc>
                  <a:txBody>
                    <a:bodyPr/>
                    <a:lstStyle/>
                    <a:p>
                      <a:r>
                        <a:rPr lang="en-GB" sz="1200" dirty="0">
                          <a:latin typeface="Roboto "/>
                        </a:rPr>
                        <a:t>Presenting, budgeting and evaluation. </a:t>
                      </a:r>
                    </a:p>
                  </a:txBody>
                  <a:tcPr/>
                </a:tc>
                <a:tc>
                  <a:txBody>
                    <a:bodyPr/>
                    <a:lstStyle/>
                    <a:p>
                      <a:r>
                        <a:rPr lang="en-GB" sz="1200" b="0" i="0" kern="1200" dirty="0">
                          <a:solidFill>
                            <a:schemeClr val="dk1"/>
                          </a:solidFill>
                          <a:effectLst/>
                          <a:latin typeface="Roboto "/>
                          <a:ea typeface="+mn-ea"/>
                          <a:cs typeface="+mn-cs"/>
                        </a:rPr>
                        <a:t>Legal, ethical and efficient practices, supporting innovation. Environmental and technological influences. </a:t>
                      </a:r>
                      <a:endParaRPr lang="en-GB" sz="1200" dirty="0">
                        <a:latin typeface="Roboto "/>
                      </a:endParaRPr>
                    </a:p>
                  </a:txBody>
                  <a:tcPr/>
                </a:tc>
                <a:tc vMerge="1">
                  <a:txBody>
                    <a:bodyPr/>
                    <a:lstStyle/>
                    <a:p>
                      <a:endParaRPr lang="en-GB" dirty="0"/>
                    </a:p>
                  </a:txBody>
                  <a:tcPr/>
                </a:tc>
                <a:extLst>
                  <a:ext uri="{0D108BD9-81ED-4DB2-BD59-A6C34878D82A}">
                    <a16:rowId xmlns:a16="http://schemas.microsoft.com/office/drawing/2014/main" val="3303095917"/>
                  </a:ext>
                </a:extLst>
              </a:tr>
              <a:tr h="656196">
                <a:tc>
                  <a:txBody>
                    <a:bodyPr/>
                    <a:lstStyle/>
                    <a:p>
                      <a:r>
                        <a:rPr lang="en-GB" sz="1200" dirty="0">
                          <a:latin typeface="Roboto "/>
                        </a:rPr>
                        <a:t>Business management </a:t>
                      </a:r>
                    </a:p>
                    <a:p>
                      <a:r>
                        <a:rPr lang="en-GB" sz="1200" dirty="0">
                          <a:latin typeface="Roboto "/>
                        </a:rPr>
                        <a:t>XXX University </a:t>
                      </a:r>
                    </a:p>
                  </a:txBody>
                  <a:tcPr/>
                </a:tc>
                <a:tc>
                  <a:txBody>
                    <a:bodyPr/>
                    <a:lstStyle/>
                    <a:p>
                      <a:r>
                        <a:rPr lang="en-GB" sz="1200" dirty="0">
                          <a:latin typeface="Roboto "/>
                        </a:rPr>
                        <a:t>Problem solving, communication with others, project management, analytics. </a:t>
                      </a:r>
                    </a:p>
                  </a:txBody>
                  <a:tcPr/>
                </a:tc>
                <a:tc>
                  <a:txBody>
                    <a:bodyPr/>
                    <a:lstStyle/>
                    <a:p>
                      <a:r>
                        <a:rPr lang="en-GB" sz="1200" dirty="0">
                          <a:latin typeface="Roboto "/>
                        </a:rPr>
                        <a:t>Agile delivery, digital marketing principles, suitability in business management. </a:t>
                      </a:r>
                    </a:p>
                  </a:txBody>
                  <a:tcPr/>
                </a:tc>
                <a:tc vMerge="1">
                  <a:txBody>
                    <a:bodyPr/>
                    <a:lstStyle/>
                    <a:p>
                      <a:endParaRPr lang="en-GB" dirty="0"/>
                    </a:p>
                  </a:txBody>
                  <a:tcPr/>
                </a:tc>
                <a:extLst>
                  <a:ext uri="{0D108BD9-81ED-4DB2-BD59-A6C34878D82A}">
                    <a16:rowId xmlns:a16="http://schemas.microsoft.com/office/drawing/2014/main" val="1632916575"/>
                  </a:ext>
                </a:extLst>
              </a:tr>
              <a:tr h="656196">
                <a:tc>
                  <a:txBody>
                    <a:bodyPr/>
                    <a:lstStyle/>
                    <a:p>
                      <a:r>
                        <a:rPr lang="en-GB" sz="1200" dirty="0">
                          <a:latin typeface="Roboto "/>
                        </a:rPr>
                        <a:t>Business management with marketing </a:t>
                      </a:r>
                    </a:p>
                    <a:p>
                      <a:r>
                        <a:rPr lang="en-GB" sz="1200" dirty="0">
                          <a:latin typeface="Roboto "/>
                        </a:rPr>
                        <a:t>XXX University </a:t>
                      </a:r>
                    </a:p>
                  </a:txBody>
                  <a:tcPr/>
                </a:tc>
                <a:tc>
                  <a:txBody>
                    <a:bodyPr/>
                    <a:lstStyle/>
                    <a:p>
                      <a:r>
                        <a:rPr lang="en-GB" sz="1200" dirty="0">
                          <a:latin typeface="Roboto "/>
                        </a:rPr>
                        <a:t>Group work and problem solving., teamwork. Independence. </a:t>
                      </a:r>
                    </a:p>
                  </a:txBody>
                  <a:tcPr/>
                </a:tc>
                <a:tc>
                  <a:txBody>
                    <a:bodyPr/>
                    <a:lstStyle/>
                    <a:p>
                      <a:r>
                        <a:rPr lang="en-GB" sz="1200" kern="1200" dirty="0">
                          <a:solidFill>
                            <a:schemeClr val="dk1"/>
                          </a:solidFill>
                          <a:latin typeface="Roboto "/>
                          <a:ea typeface="+mn-ea"/>
                          <a:cs typeface="+mn-cs"/>
                        </a:rPr>
                        <a:t>Marketing data analysis, digital software usage, and creative content strategies. </a:t>
                      </a:r>
                    </a:p>
                  </a:txBody>
                  <a:tcPr/>
                </a:tc>
                <a:tc vMerge="1">
                  <a:txBody>
                    <a:bodyPr/>
                    <a:lstStyle/>
                    <a:p>
                      <a:endParaRPr lang="en-GB" dirty="0"/>
                    </a:p>
                  </a:txBody>
                  <a:tcPr/>
                </a:tc>
                <a:extLst>
                  <a:ext uri="{0D108BD9-81ED-4DB2-BD59-A6C34878D82A}">
                    <a16:rowId xmlns:a16="http://schemas.microsoft.com/office/drawing/2014/main" val="3797466097"/>
                  </a:ext>
                </a:extLst>
              </a:tr>
            </a:tbl>
          </a:graphicData>
        </a:graphic>
      </p:graphicFrame>
      <p:sp>
        <p:nvSpPr>
          <p:cNvPr id="3" name="Title 1">
            <a:extLst>
              <a:ext uri="{FF2B5EF4-FFF2-40B4-BE49-F238E27FC236}">
                <a16:creationId xmlns:a16="http://schemas.microsoft.com/office/drawing/2014/main" id="{D0BE2750-7B23-299F-F123-CA9063331C6A}"/>
              </a:ext>
            </a:extLst>
          </p:cNvPr>
          <p:cNvSpPr txBox="1">
            <a:spLocks/>
          </p:cNvSpPr>
          <p:nvPr/>
        </p:nvSpPr>
        <p:spPr>
          <a:xfrm>
            <a:off x="803275" y="477403"/>
            <a:ext cx="9729687" cy="864079"/>
          </a:xfrm>
          <a:prstGeom prst="rect">
            <a:avLst/>
          </a:prstGeom>
        </p:spPr>
        <p:txBody>
          <a:bodyPr vert="horz" wrap="none" lIns="0" tIns="0" rIns="0" bIns="0" rtlCol="0" anchor="b">
            <a:noAutofit/>
          </a:bodyPr>
          <a:lstStyle>
            <a:lvl1pPr algn="l" defTabSz="914377" rtl="0" eaLnBrk="1" latinLnBrk="0" hangingPunct="1">
              <a:lnSpc>
                <a:spcPct val="90000"/>
              </a:lnSpc>
              <a:spcBef>
                <a:spcPct val="0"/>
              </a:spcBef>
              <a:buNone/>
              <a:defRPr sz="4800" b="1" kern="1200">
                <a:solidFill>
                  <a:schemeClr val="tx1"/>
                </a:solidFill>
                <a:latin typeface="+mn-lt"/>
                <a:ea typeface="Roboto" panose="02000000000000000000" pitchFamily="2" charset="0"/>
                <a:cs typeface="Roboto" panose="02000000000000000000" pitchFamily="2"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6000" u="none" strike="noStrike" kern="1200" cap="none" spc="0" normalizeH="0" baseline="0" noProof="0" dirty="0">
                <a:ln>
                  <a:noFill/>
                </a:ln>
                <a:solidFill>
                  <a:schemeClr val="accent5"/>
                </a:solidFill>
                <a:effectLst/>
                <a:uLnTx/>
                <a:uFillTx/>
                <a:latin typeface="Apricus Black" pitchFamily="2" charset="0"/>
              </a:rPr>
              <a:t>Your comparison chart – example only</a:t>
            </a:r>
          </a:p>
        </p:txBody>
      </p:sp>
    </p:spTree>
    <p:extLst>
      <p:ext uri="{BB962C8B-B14F-4D97-AF65-F5344CB8AC3E}">
        <p14:creationId xmlns:p14="http://schemas.microsoft.com/office/powerpoint/2010/main" val="3624980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9F3F830-E185-0AF2-D3AE-D4C0433D5179}"/>
              </a:ext>
            </a:extLst>
          </p:cNvPr>
          <p:cNvSpPr txBox="1">
            <a:spLocks/>
          </p:cNvSpPr>
          <p:nvPr/>
        </p:nvSpPr>
        <p:spPr>
          <a:xfrm>
            <a:off x="803275" y="477403"/>
            <a:ext cx="9729687" cy="864079"/>
          </a:xfrm>
          <a:prstGeom prst="rect">
            <a:avLst/>
          </a:prstGeom>
        </p:spPr>
        <p:txBody>
          <a:bodyPr vert="horz" wrap="none" lIns="0" tIns="0" rIns="0" bIns="0" rtlCol="0" anchor="b">
            <a:noAutofit/>
          </a:bodyPr>
          <a:lstStyle>
            <a:lvl1pPr algn="l" defTabSz="914377" rtl="0" eaLnBrk="1" latinLnBrk="0" hangingPunct="1">
              <a:lnSpc>
                <a:spcPct val="90000"/>
              </a:lnSpc>
              <a:spcBef>
                <a:spcPct val="0"/>
              </a:spcBef>
              <a:buNone/>
              <a:defRPr sz="4800" b="1" kern="1200">
                <a:solidFill>
                  <a:schemeClr val="tx1"/>
                </a:solidFill>
                <a:latin typeface="+mn-lt"/>
                <a:ea typeface="Roboto" panose="02000000000000000000" pitchFamily="2" charset="0"/>
                <a:cs typeface="Roboto" panose="02000000000000000000" pitchFamily="2"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lang="en-GB" sz="6000" dirty="0">
                <a:solidFill>
                  <a:schemeClr val="accent5"/>
                </a:solidFill>
                <a:latin typeface="Apricus Black" pitchFamily="2" charset="0"/>
              </a:rPr>
              <a:t>Ideas under construction </a:t>
            </a:r>
            <a:endParaRPr kumimoji="0" lang="en-GB" sz="6000" u="none" strike="noStrike" kern="1200" cap="none" spc="0" normalizeH="0" baseline="0" noProof="0" dirty="0">
              <a:ln>
                <a:noFill/>
              </a:ln>
              <a:solidFill>
                <a:schemeClr val="accent5"/>
              </a:solidFill>
              <a:effectLst/>
              <a:uLnTx/>
              <a:uFillTx/>
              <a:latin typeface="Apricus Black" pitchFamily="2" charset="0"/>
            </a:endParaRPr>
          </a:p>
        </p:txBody>
      </p:sp>
      <p:sp>
        <p:nvSpPr>
          <p:cNvPr id="11" name="TextBox 10">
            <a:extLst>
              <a:ext uri="{FF2B5EF4-FFF2-40B4-BE49-F238E27FC236}">
                <a16:creationId xmlns:a16="http://schemas.microsoft.com/office/drawing/2014/main" id="{BCC715C2-7328-7630-66A1-BFA611BB41FF}"/>
              </a:ext>
            </a:extLst>
          </p:cNvPr>
          <p:cNvSpPr txBox="1"/>
          <p:nvPr/>
        </p:nvSpPr>
        <p:spPr>
          <a:xfrm>
            <a:off x="803277" y="1805356"/>
            <a:ext cx="7148532" cy="4421723"/>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kumimoji="0" lang="en-GB" sz="1700" u="none" strike="noStrike" kern="1200" cap="none" spc="0" normalizeH="0" baseline="0" noProof="0" dirty="0">
                <a:ln>
                  <a:noFill/>
                </a:ln>
                <a:effectLst/>
                <a:highlight>
                  <a:srgbClr val="FFFFFF"/>
                </a:highlight>
                <a:uLnTx/>
                <a:uFillTx/>
                <a:latin typeface="Roboto"/>
                <a:ea typeface="Roboto"/>
                <a:cs typeface="Roboto"/>
              </a:rPr>
              <a:t>Take some time to reflect before you start your first draft. Look through your comparison chart and take some time to: </a:t>
            </a:r>
          </a:p>
          <a:p>
            <a:pPr marL="0" marR="0" lvl="0" indent="0" algn="l" defTabSz="914400" rtl="0" eaLnBrk="1" fontAlgn="auto" latinLnBrk="0" hangingPunct="1">
              <a:lnSpc>
                <a:spcPct val="100000"/>
              </a:lnSpc>
              <a:spcBef>
                <a:spcPts val="0"/>
              </a:spcBef>
              <a:spcAft>
                <a:spcPts val="1800"/>
              </a:spcAft>
              <a:buClrTx/>
              <a:buSzTx/>
              <a:buFontTx/>
              <a:buNone/>
              <a:tabLst/>
              <a:defRPr/>
            </a:pPr>
            <a:endParaRPr lang="en-GB" sz="1700" dirty="0">
              <a:highlight>
                <a:srgbClr val="FFFFFF"/>
              </a:highlight>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1800"/>
              </a:spcAft>
              <a:buClrTx/>
              <a:buSzTx/>
              <a:buFontTx/>
              <a:buNone/>
              <a:tabLst/>
              <a:defRPr/>
            </a:pPr>
            <a:endParaRPr kumimoji="0" lang="en-GB" sz="1700" u="none" strike="noStrike" kern="1200" cap="none" spc="0" normalizeH="0" baseline="0" noProof="0" dirty="0">
              <a:ln>
                <a:noFill/>
              </a:ln>
              <a:effectLst/>
              <a:highlight>
                <a:srgbClr val="FFFFFF"/>
              </a:highligh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1800"/>
              </a:spcAft>
              <a:buClrTx/>
              <a:buSzTx/>
              <a:buFontTx/>
              <a:buNone/>
              <a:tabLst/>
              <a:defRPr/>
            </a:pPr>
            <a:endParaRPr lang="en-GB" sz="1700" dirty="0">
              <a:highlight>
                <a:srgbClr val="FFFFFF"/>
              </a:highlight>
              <a:latin typeface="Roboto" panose="02000000000000000000" pitchFamily="2" charset="0"/>
              <a:ea typeface="Roboto" panose="02000000000000000000" pitchFamily="2" charset="0"/>
              <a:cs typeface="Roboto" panose="02000000000000000000" pitchFamily="2" charset="0"/>
            </a:endParaRPr>
          </a:p>
          <a:p>
            <a:pPr>
              <a:spcAft>
                <a:spcPts val="1000"/>
              </a:spcAft>
              <a:defRPr/>
            </a:pPr>
            <a:endParaRPr lang="en-GB" sz="1700" dirty="0">
              <a:highlight>
                <a:srgbClr val="FFFFFF"/>
              </a:highlight>
              <a:latin typeface="Roboto"/>
              <a:ea typeface="Roboto"/>
              <a:cs typeface="Roboto"/>
            </a:endParaRPr>
          </a:p>
          <a:p>
            <a:pPr>
              <a:spcAft>
                <a:spcPts val="1000"/>
              </a:spcAft>
              <a:defRPr/>
            </a:pPr>
            <a:r>
              <a:rPr kumimoji="0" lang="en-GB" sz="1700" u="none" strike="noStrike" kern="1200" cap="none" spc="0" normalizeH="0" baseline="0" noProof="0" dirty="0">
                <a:ln>
                  <a:noFill/>
                </a:ln>
                <a:effectLst/>
                <a:highlight>
                  <a:srgbClr val="FFFFFF"/>
                </a:highlight>
                <a:uLnTx/>
                <a:uFillTx/>
                <a:latin typeface="Roboto"/>
                <a:ea typeface="Roboto"/>
                <a:cs typeface="Roboto"/>
              </a:rPr>
              <a:t>Don’t worry about making this perfect; it’s about checking </a:t>
            </a:r>
            <a:br>
              <a:rPr lang="en-GB" sz="1700" u="none" strike="noStrike" kern="1200" cap="none" spc="0" normalizeH="0" baseline="0" noProof="0" dirty="0">
                <a:ln>
                  <a:noFill/>
                </a:ln>
                <a:effectLst/>
                <a:highlight>
                  <a:srgbClr val="FFFFFF"/>
                </a:highlight>
                <a:uLnTx/>
                <a:uFillTx/>
                <a:latin typeface="Roboto" panose="02000000000000000000" pitchFamily="2" charset="0"/>
                <a:ea typeface="Roboto" panose="02000000000000000000" pitchFamily="2" charset="0"/>
                <a:cs typeface="Roboto" panose="02000000000000000000" pitchFamily="2" charset="0"/>
              </a:rPr>
            </a:br>
            <a:r>
              <a:rPr kumimoji="0" lang="en-GB" sz="1700" u="none" strike="noStrike" kern="1200" cap="none" spc="0" normalizeH="0" baseline="0" noProof="0" dirty="0">
                <a:ln>
                  <a:noFill/>
                </a:ln>
                <a:effectLst/>
                <a:highlight>
                  <a:srgbClr val="FFFFFF"/>
                </a:highlight>
                <a:uLnTx/>
                <a:uFillTx/>
                <a:latin typeface="Roboto"/>
                <a:ea typeface="Roboto"/>
                <a:cs typeface="Roboto"/>
              </a:rPr>
              <a:t>you fully understand the course and have specifics to refer to in your personal statement. </a:t>
            </a:r>
            <a:endParaRPr lang="en-GB" sz="1700" u="none" strike="noStrike" kern="1200" cap="none" spc="0" normalizeH="0" baseline="0" noProof="0" dirty="0">
              <a:ln>
                <a:noFill/>
              </a:ln>
              <a:effectLst/>
              <a:highlight>
                <a:srgbClr val="FFFFFF"/>
              </a:highligh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GB" sz="1700" u="none" strike="noStrike" kern="1200" cap="none" spc="0" normalizeH="0" baseline="0" noProof="0" dirty="0">
                <a:ln>
                  <a:noFill/>
                </a:ln>
                <a:effectLst/>
                <a:highlight>
                  <a:srgbClr val="FFFFFF"/>
                </a:highlight>
                <a:uLnTx/>
                <a:uFillTx/>
                <a:latin typeface="Roboto"/>
                <a:ea typeface="Roboto"/>
                <a:cs typeface="Roboto"/>
              </a:rPr>
              <a:t>Whether you know what you’re applying to or still considering your options</a:t>
            </a:r>
            <a:r>
              <a:rPr lang="en-GB" sz="1700" dirty="0">
                <a:highlight>
                  <a:srgbClr val="FFFFFF"/>
                </a:highlight>
                <a:latin typeface="Roboto"/>
                <a:ea typeface="Roboto"/>
                <a:cs typeface="Roboto"/>
              </a:rPr>
              <a:t>,</a:t>
            </a:r>
            <a:r>
              <a:rPr kumimoji="0" lang="en-GB" sz="1700" u="none" strike="noStrike" kern="1200" cap="none" spc="0" normalizeH="0" baseline="0" noProof="0" dirty="0">
                <a:ln>
                  <a:noFill/>
                </a:ln>
                <a:effectLst/>
                <a:highlight>
                  <a:srgbClr val="FFFFFF"/>
                </a:highlight>
                <a:uLnTx/>
                <a:uFillTx/>
                <a:latin typeface="Roboto"/>
                <a:ea typeface="Roboto"/>
                <a:cs typeface="Roboto"/>
              </a:rPr>
              <a:t> the more prep you do now the easier it will be to write. </a:t>
            </a:r>
            <a:endParaRPr lang="en-GB" sz="1700" u="none" strike="noStrike" kern="1200" cap="none" spc="0" normalizeH="0" baseline="0" noProof="0" dirty="0">
              <a:ln>
                <a:noFill/>
              </a:ln>
              <a:effectLst/>
              <a:highlight>
                <a:srgbClr val="FFFFFF"/>
              </a:highligh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1000"/>
              </a:spcAft>
              <a:buClrTx/>
              <a:buSzTx/>
              <a:buFontTx/>
              <a:buNone/>
              <a:tabLst/>
              <a:defRPr/>
            </a:pPr>
            <a:endParaRPr kumimoji="0" lang="en-GB" sz="1700" u="none" strike="noStrike" kern="1200" cap="none" spc="0" normalizeH="0" baseline="0" noProof="0" dirty="0">
              <a:ln>
                <a:noFill/>
              </a:ln>
              <a:effectLst/>
              <a:highlight>
                <a:srgbClr val="FFFFFF"/>
              </a:highlight>
              <a:uLnTx/>
              <a:uFillTx/>
              <a:latin typeface="Roboto" panose="02000000000000000000" pitchFamily="2" charset="0"/>
              <a:ea typeface="Roboto" panose="02000000000000000000" pitchFamily="2" charset="0"/>
              <a:cs typeface="Roboto" panose="02000000000000000000" pitchFamily="2" charset="0"/>
            </a:endParaRPr>
          </a:p>
        </p:txBody>
      </p:sp>
      <p:grpSp>
        <p:nvGrpSpPr>
          <p:cNvPr id="2" name="Group 1">
            <a:extLst>
              <a:ext uri="{FF2B5EF4-FFF2-40B4-BE49-F238E27FC236}">
                <a16:creationId xmlns:a16="http://schemas.microsoft.com/office/drawing/2014/main" id="{537284D4-5AB3-EA4A-101E-B236052DAA1F}"/>
              </a:ext>
            </a:extLst>
          </p:cNvPr>
          <p:cNvGrpSpPr/>
          <p:nvPr/>
        </p:nvGrpSpPr>
        <p:grpSpPr>
          <a:xfrm>
            <a:off x="803275" y="2449063"/>
            <a:ext cx="7148534" cy="1708157"/>
            <a:chOff x="1321748" y="1950317"/>
            <a:chExt cx="7148534" cy="1195086"/>
          </a:xfrm>
        </p:grpSpPr>
        <p:sp>
          <p:nvSpPr>
            <p:cNvPr id="15" name="Rectangle 14">
              <a:extLst>
                <a:ext uri="{FF2B5EF4-FFF2-40B4-BE49-F238E27FC236}">
                  <a16:creationId xmlns:a16="http://schemas.microsoft.com/office/drawing/2014/main" id="{5FE8870D-E31C-995C-A146-CB3AD82E6C15}"/>
                </a:ext>
              </a:extLst>
            </p:cNvPr>
            <p:cNvSpPr/>
            <p:nvPr/>
          </p:nvSpPr>
          <p:spPr>
            <a:xfrm>
              <a:off x="1321748" y="1950317"/>
              <a:ext cx="7148534" cy="1195086"/>
            </a:xfrm>
            <a:prstGeom prst="rect">
              <a:avLst/>
            </a:prstGeom>
            <a:solidFill>
              <a:schemeClr val="accent5">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2E96E302-567F-87D5-8AFE-15A06C9F64A1}"/>
                </a:ext>
              </a:extLst>
            </p:cNvPr>
            <p:cNvSpPr txBox="1"/>
            <p:nvPr/>
          </p:nvSpPr>
          <p:spPr>
            <a:xfrm>
              <a:off x="1370330" y="2057980"/>
              <a:ext cx="6763092" cy="1087423"/>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600"/>
                </a:spcAft>
                <a:buClr>
                  <a:schemeClr val="accent2"/>
                </a:buClr>
                <a:buSzTx/>
                <a:buFont typeface="Arial" panose="020B0604020202020204" pitchFamily="34" charset="0"/>
                <a:buChar char="•"/>
                <a:tabLst/>
                <a:defRPr/>
              </a:pPr>
              <a:r>
                <a:rPr lang="en-GB" sz="1700" dirty="0">
                  <a:latin typeface="Roboto" panose="02000000000000000000" pitchFamily="2" charset="0"/>
                  <a:ea typeface="Roboto" panose="02000000000000000000" pitchFamily="2" charset="0"/>
                  <a:cs typeface="Roboto" panose="02000000000000000000" pitchFamily="2" charset="0"/>
                </a:rPr>
                <a:t>Highlight the common skills that appear across multiple choices.</a:t>
              </a:r>
            </a:p>
            <a:p>
              <a:pPr marL="285750" marR="0" lvl="0" indent="-285750" algn="l" defTabSz="914400" rtl="0" eaLnBrk="1" fontAlgn="auto" latinLnBrk="0" hangingPunct="1">
                <a:lnSpc>
                  <a:spcPct val="100000"/>
                </a:lnSpc>
                <a:spcBef>
                  <a:spcPts val="0"/>
                </a:spcBef>
                <a:spcAft>
                  <a:spcPts val="600"/>
                </a:spcAft>
                <a:buClr>
                  <a:schemeClr val="accent2"/>
                </a:buClr>
                <a:buSzTx/>
                <a:buFont typeface="Arial" panose="020B0604020202020204" pitchFamily="34" charset="0"/>
                <a:buChar char="•"/>
                <a:tabLst/>
                <a:defRPr/>
              </a:pPr>
              <a:r>
                <a:rPr lang="en-GB" sz="1700" dirty="0">
                  <a:latin typeface="Roboto"/>
                  <a:ea typeface="Roboto"/>
                  <a:cs typeface="Roboto"/>
                </a:rPr>
                <a:t>R</a:t>
              </a:r>
              <a:r>
                <a:rPr kumimoji="0" lang="en-GB" sz="1700" u="none" strike="noStrike" kern="1200" cap="none" spc="0" normalizeH="0" baseline="0" noProof="0" dirty="0" err="1">
                  <a:ln>
                    <a:noFill/>
                  </a:ln>
                  <a:effectLst/>
                  <a:uLnTx/>
                  <a:uFillTx/>
                  <a:latin typeface="Roboto"/>
                  <a:ea typeface="Roboto"/>
                  <a:cs typeface="Roboto"/>
                </a:rPr>
                <a:t>ank</a:t>
              </a:r>
              <a:r>
                <a:rPr kumimoji="0" lang="en-GB" sz="1700" u="none" strike="noStrike" kern="1200" cap="none" spc="0" normalizeH="0" baseline="0" noProof="0" dirty="0">
                  <a:ln>
                    <a:noFill/>
                  </a:ln>
                  <a:effectLst/>
                  <a:uLnTx/>
                  <a:uFillTx/>
                  <a:latin typeface="Roboto"/>
                  <a:ea typeface="Roboto"/>
                  <a:cs typeface="Roboto"/>
                </a:rPr>
                <a:t> your evidence and examples </a:t>
              </a:r>
              <a:r>
                <a:rPr lang="en-GB" sz="1700" dirty="0">
                  <a:latin typeface="Roboto"/>
                  <a:ea typeface="Roboto"/>
                  <a:cs typeface="Roboto"/>
                </a:rPr>
                <a:t>that</a:t>
              </a:r>
              <a:r>
                <a:rPr kumimoji="0" lang="en-GB" sz="1700" u="none" strike="noStrike" kern="1200" cap="none" spc="0" normalizeH="0" baseline="0" noProof="0" dirty="0">
                  <a:ln>
                    <a:noFill/>
                  </a:ln>
                  <a:effectLst/>
                  <a:uLnTx/>
                  <a:uFillTx/>
                  <a:latin typeface="Roboto"/>
                  <a:ea typeface="Roboto"/>
                  <a:cs typeface="Roboto"/>
                </a:rPr>
                <a:t> are MOST relevant </a:t>
              </a:r>
              <a:br>
                <a:rPr lang="en-GB" sz="170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br>
              <a:r>
                <a:rPr kumimoji="0" lang="en-GB" sz="1700" u="none" strike="noStrike" kern="1200" cap="none" spc="0" normalizeH="0" baseline="0" noProof="0" dirty="0">
                  <a:ln>
                    <a:noFill/>
                  </a:ln>
                  <a:effectLst/>
                  <a:uLnTx/>
                  <a:uFillTx/>
                  <a:latin typeface="Roboto"/>
                  <a:ea typeface="Roboto"/>
                  <a:cs typeface="Roboto"/>
                </a:rPr>
                <a:t>to the course(s) you're thinking of applying to.</a:t>
              </a:r>
            </a:p>
            <a:p>
              <a:pPr marL="285750" marR="0" lvl="0" indent="-285750" algn="l" defTabSz="914400" rtl="0" eaLnBrk="1" fontAlgn="auto" latinLnBrk="0" hangingPunct="1">
                <a:lnSpc>
                  <a:spcPct val="100000"/>
                </a:lnSpc>
                <a:spcBef>
                  <a:spcPts val="0"/>
                </a:spcBef>
                <a:spcAft>
                  <a:spcPts val="600"/>
                </a:spcAft>
                <a:buClr>
                  <a:schemeClr val="accent2"/>
                </a:buClr>
                <a:buSzTx/>
                <a:buFont typeface="Arial" panose="020B0604020202020204" pitchFamily="34" charset="0"/>
                <a:buChar char="•"/>
                <a:tabLst/>
                <a:defRPr/>
              </a:pPr>
              <a:r>
                <a:rPr lang="en-GB" sz="1700" dirty="0">
                  <a:latin typeface="Roboto"/>
                  <a:ea typeface="Roboto"/>
                  <a:cs typeface="Roboto"/>
                </a:rPr>
                <a:t>Make sure you look at the </a:t>
              </a:r>
              <a:r>
                <a:rPr lang="en-GB" sz="1700" b="1" dirty="0">
                  <a:latin typeface="Roboto"/>
                  <a:ea typeface="Roboto"/>
                  <a:cs typeface="Roboto"/>
                </a:rPr>
                <a:t>UCAS personal statement guides </a:t>
              </a:r>
              <a:r>
                <a:rPr lang="en-GB" sz="1700" dirty="0">
                  <a:latin typeface="Roboto"/>
                  <a:ea typeface="Roboto"/>
                  <a:cs typeface="Roboto"/>
                </a:rPr>
                <a:t>for ideas on what to include in each question. </a:t>
              </a:r>
              <a:endParaRPr kumimoji="0" lang="en-GB" sz="1700" u="none" strike="noStrike" kern="1200" cap="none" spc="0" normalizeH="0" baseline="0" noProof="0" dirty="0">
                <a:ln>
                  <a:noFill/>
                </a:ln>
                <a:effectLst/>
                <a:uLnTx/>
                <a:uFillTx/>
                <a:latin typeface="Roboto"/>
                <a:ea typeface="Roboto"/>
                <a:cs typeface="Roboto"/>
              </a:endParaRPr>
            </a:p>
          </p:txBody>
        </p:sp>
      </p:grpSp>
      <p:pic>
        <p:nvPicPr>
          <p:cNvPr id="17" name="Graphic 16">
            <a:extLst>
              <a:ext uri="{FF2B5EF4-FFF2-40B4-BE49-F238E27FC236}">
                <a16:creationId xmlns:a16="http://schemas.microsoft.com/office/drawing/2014/main" id="{FBBDE6F6-4F58-66AB-6975-49D0936DFA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14949" y="2120765"/>
            <a:ext cx="5629154" cy="5629154"/>
          </a:xfrm>
          <a:prstGeom prst="rect">
            <a:avLst/>
          </a:prstGeom>
        </p:spPr>
      </p:pic>
    </p:spTree>
    <p:extLst>
      <p:ext uri="{BB962C8B-B14F-4D97-AF65-F5344CB8AC3E}">
        <p14:creationId xmlns:p14="http://schemas.microsoft.com/office/powerpoint/2010/main" val="36505156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C9BAE-96C5-4C4D-643A-A8E70CA1205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1EAC144-8DEC-E24E-B016-F2863FBCF416}"/>
              </a:ext>
            </a:extLst>
          </p:cNvPr>
          <p:cNvPicPr>
            <a:picLocks noChangeAspect="1"/>
          </p:cNvPicPr>
          <p:nvPr/>
        </p:nvPicPr>
        <p:blipFill>
          <a:blip r:embed="rId3"/>
          <a:stretch>
            <a:fillRect/>
          </a:stretch>
        </p:blipFill>
        <p:spPr>
          <a:xfrm>
            <a:off x="292913" y="1686424"/>
            <a:ext cx="11006766" cy="4442994"/>
          </a:xfrm>
          <a:prstGeom prst="rect">
            <a:avLst/>
          </a:prstGeom>
        </p:spPr>
      </p:pic>
      <p:sp>
        <p:nvSpPr>
          <p:cNvPr id="4" name="Title 1">
            <a:extLst>
              <a:ext uri="{FF2B5EF4-FFF2-40B4-BE49-F238E27FC236}">
                <a16:creationId xmlns:a16="http://schemas.microsoft.com/office/drawing/2014/main" id="{859E2FA0-0443-E2A1-9759-83B391713081}"/>
              </a:ext>
            </a:extLst>
          </p:cNvPr>
          <p:cNvSpPr txBox="1">
            <a:spLocks/>
          </p:cNvSpPr>
          <p:nvPr/>
        </p:nvSpPr>
        <p:spPr>
          <a:xfrm>
            <a:off x="292913" y="484835"/>
            <a:ext cx="6374765" cy="864079"/>
          </a:xfrm>
          <a:prstGeom prst="rect">
            <a:avLst/>
          </a:prstGeom>
        </p:spPr>
        <p:txBody>
          <a:bodyPr vert="horz" wrap="none" lIns="0" tIns="0" rIns="0" bIns="0" rtlCol="0" anchor="b">
            <a:noAutofit/>
          </a:bodyPr>
          <a:lstStyle>
            <a:lvl1pPr algn="l" defTabSz="914377" rtl="0" eaLnBrk="1" latinLnBrk="0" hangingPunct="1">
              <a:lnSpc>
                <a:spcPct val="90000"/>
              </a:lnSpc>
              <a:spcBef>
                <a:spcPct val="0"/>
              </a:spcBef>
              <a:buNone/>
              <a:defRPr sz="4800" b="1" kern="1200">
                <a:solidFill>
                  <a:schemeClr val="tx1"/>
                </a:solidFill>
                <a:latin typeface="+mn-lt"/>
                <a:ea typeface="Roboto" panose="02000000000000000000" pitchFamily="2" charset="0"/>
                <a:cs typeface="Roboto" panose="02000000000000000000" pitchFamily="2"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6000" u="none" strike="noStrike" kern="1200" cap="none" spc="0" normalizeH="0" baseline="0" noProof="0" dirty="0">
                <a:ln>
                  <a:noFill/>
                </a:ln>
                <a:solidFill>
                  <a:schemeClr val="accent5"/>
                </a:solidFill>
                <a:effectLst/>
                <a:uLnTx/>
                <a:uFillTx/>
                <a:latin typeface="Apricus Black" pitchFamily="2" charset="0"/>
              </a:rPr>
              <a:t>Using AI in your personal statement</a:t>
            </a:r>
          </a:p>
        </p:txBody>
      </p:sp>
      <p:sp>
        <p:nvSpPr>
          <p:cNvPr id="25" name="Rectangle 24">
            <a:extLst>
              <a:ext uri="{FF2B5EF4-FFF2-40B4-BE49-F238E27FC236}">
                <a16:creationId xmlns:a16="http://schemas.microsoft.com/office/drawing/2014/main" id="{8A0393CC-A816-42EF-507E-E0F78E6942F8}"/>
              </a:ext>
            </a:extLst>
          </p:cNvPr>
          <p:cNvSpPr/>
          <p:nvPr/>
        </p:nvSpPr>
        <p:spPr>
          <a:xfrm>
            <a:off x="3062908" y="3117389"/>
            <a:ext cx="1800000" cy="135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54" name="Rectangle 53">
            <a:extLst>
              <a:ext uri="{FF2B5EF4-FFF2-40B4-BE49-F238E27FC236}">
                <a16:creationId xmlns:a16="http://schemas.microsoft.com/office/drawing/2014/main" id="{E6FC8264-50E2-E5ED-095B-54C0E35412CE}"/>
              </a:ext>
            </a:extLst>
          </p:cNvPr>
          <p:cNvSpPr/>
          <p:nvPr/>
        </p:nvSpPr>
        <p:spPr>
          <a:xfrm>
            <a:off x="7431512" y="3117389"/>
            <a:ext cx="1704184" cy="135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pic>
        <p:nvPicPr>
          <p:cNvPr id="2" name="Picture 1">
            <a:hlinkClick r:id="rId4"/>
            <a:extLst>
              <a:ext uri="{FF2B5EF4-FFF2-40B4-BE49-F238E27FC236}">
                <a16:creationId xmlns:a16="http://schemas.microsoft.com/office/drawing/2014/main" id="{267673C7-7CCF-874B-D051-047829734D35}"/>
              </a:ext>
            </a:extLst>
          </p:cNvPr>
          <p:cNvPicPr>
            <a:picLocks noChangeAspect="1"/>
          </p:cNvPicPr>
          <p:nvPr/>
        </p:nvPicPr>
        <p:blipFill>
          <a:blip r:embed="rId5"/>
          <a:stretch>
            <a:fillRect/>
          </a:stretch>
        </p:blipFill>
        <p:spPr>
          <a:xfrm>
            <a:off x="8643216" y="3983808"/>
            <a:ext cx="4090771" cy="4084674"/>
          </a:xfrm>
          <a:prstGeom prst="rect">
            <a:avLst/>
          </a:prstGeom>
        </p:spPr>
      </p:pic>
      <p:sp>
        <p:nvSpPr>
          <p:cNvPr id="10" name="TextBox 9">
            <a:extLst>
              <a:ext uri="{FF2B5EF4-FFF2-40B4-BE49-F238E27FC236}">
                <a16:creationId xmlns:a16="http://schemas.microsoft.com/office/drawing/2014/main" id="{1F05F9B2-1D09-0471-B17C-12BEF652F5E1}"/>
              </a:ext>
            </a:extLst>
          </p:cNvPr>
          <p:cNvSpPr txBox="1"/>
          <p:nvPr/>
        </p:nvSpPr>
        <p:spPr>
          <a:xfrm>
            <a:off x="550550" y="1882101"/>
            <a:ext cx="10288138" cy="4247317"/>
          </a:xfrm>
          <a:prstGeom prst="rect">
            <a:avLst/>
          </a:prstGeom>
          <a:noFill/>
        </p:spPr>
        <p:txBody>
          <a:bodyPr wrap="square" rtlCol="0">
            <a:spAutoFit/>
          </a:bodyPr>
          <a:lstStyle/>
          <a:p>
            <a:r>
              <a:rPr lang="en-GB" dirty="0">
                <a:latin typeface="Roboto" panose="02000000000000000000" pitchFamily="2" charset="0"/>
                <a:ea typeface="Roboto" panose="02000000000000000000" pitchFamily="2" charset="0"/>
                <a:cs typeface="Roboto" panose="02000000000000000000" pitchFamily="2" charset="0"/>
              </a:rPr>
              <a:t>AI features can support in researching and reviewing your personal statement document. Make sure you read UCAS </a:t>
            </a:r>
            <a:r>
              <a:rPr lang="en-GB" dirty="0">
                <a:latin typeface="Roboto" panose="02000000000000000000" pitchFamily="2" charset="0"/>
                <a:ea typeface="Roboto" panose="02000000000000000000" pitchFamily="2" charset="0"/>
                <a:cs typeface="Roboto" panose="02000000000000000000" pitchFamily="2" charset="0"/>
                <a:hlinkClick r:id="rId4"/>
              </a:rPr>
              <a:t>guidance on using AI </a:t>
            </a:r>
            <a:r>
              <a:rPr lang="en-GB" dirty="0">
                <a:latin typeface="Roboto" panose="02000000000000000000" pitchFamily="2" charset="0"/>
                <a:ea typeface="Roboto" panose="02000000000000000000" pitchFamily="2" charset="0"/>
                <a:cs typeface="Roboto" panose="02000000000000000000" pitchFamily="2" charset="0"/>
              </a:rPr>
              <a:t>when writing your personal statement. </a:t>
            </a:r>
          </a:p>
          <a:p>
            <a:endParaRPr lang="en-GB" dirty="0">
              <a:latin typeface="Roboto" panose="02000000000000000000" pitchFamily="2" charset="0"/>
              <a:ea typeface="Roboto" panose="02000000000000000000" pitchFamily="2" charset="0"/>
              <a:cs typeface="Roboto" panose="02000000000000000000" pitchFamily="2" charset="0"/>
            </a:endParaRPr>
          </a:p>
          <a:p>
            <a:r>
              <a:rPr lang="en-GB" dirty="0">
                <a:latin typeface="Roboto" panose="02000000000000000000" pitchFamily="2" charset="0"/>
                <a:ea typeface="Roboto" panose="02000000000000000000" pitchFamily="2" charset="0"/>
                <a:cs typeface="Roboto" panose="02000000000000000000" pitchFamily="2" charset="0"/>
              </a:rPr>
              <a:t>There are a few ways AI tools can assist you. </a:t>
            </a:r>
          </a:p>
          <a:p>
            <a:endParaRPr lang="en-GB" dirty="0">
              <a:latin typeface="Roboto" panose="02000000000000000000" pitchFamily="2" charset="0"/>
              <a:ea typeface="Roboto" panose="02000000000000000000" pitchFamily="2" charset="0"/>
              <a:cs typeface="Roboto" panose="02000000000000000000" pitchFamily="2" charset="0"/>
            </a:endParaRPr>
          </a:p>
          <a:p>
            <a:pPr marL="285750" indent="-285750" algn="l">
              <a:buFont typeface="Arial" panose="020B0604020202020204" pitchFamily="34" charset="0"/>
              <a:buChar char="•"/>
            </a:pPr>
            <a:r>
              <a:rPr lang="en-GB" b="1" i="0" dirty="0">
                <a:solidFill>
                  <a:srgbClr val="3B92D9"/>
                </a:solidFill>
                <a:effectLst/>
                <a:latin typeface="Roboto" panose="02000000000000000000" pitchFamily="2" charset="0"/>
              </a:rPr>
              <a:t>Brainstorm some ideas </a:t>
            </a:r>
            <a:r>
              <a:rPr lang="en-GB" b="0" i="0" dirty="0">
                <a:solidFill>
                  <a:srgbClr val="000000"/>
                </a:solidFill>
                <a:effectLst/>
                <a:latin typeface="Roboto" panose="02000000000000000000" pitchFamily="2" charset="0"/>
              </a:rPr>
              <a:t>about topics that are relevant to your chosen subject, which you can then relate to your own experiences and opinions. Or you could ask it to list skills that are relevant to the course you're applying for, allowing you to think about your own talents and how to convey them.</a:t>
            </a:r>
          </a:p>
          <a:p>
            <a:pPr marL="285750" indent="-285750" algn="l">
              <a:buFont typeface="Arial" panose="020B0604020202020204" pitchFamily="34" charset="0"/>
              <a:buChar char="•"/>
            </a:pPr>
            <a:endParaRPr lang="en-GB" b="1" i="0" dirty="0">
              <a:solidFill>
                <a:srgbClr val="000000"/>
              </a:solidFill>
              <a:effectLst/>
              <a:latin typeface="Roboto" panose="02000000000000000000" pitchFamily="2" charset="0"/>
            </a:endParaRPr>
          </a:p>
          <a:p>
            <a:pPr marL="285750" indent="-285750" algn="l">
              <a:buFont typeface="Arial" panose="020B0604020202020204" pitchFamily="34" charset="0"/>
              <a:buChar char="•"/>
            </a:pPr>
            <a:r>
              <a:rPr lang="en-GB" b="1" i="0" dirty="0">
                <a:solidFill>
                  <a:schemeClr val="accent5"/>
                </a:solidFill>
                <a:effectLst/>
                <a:latin typeface="Roboto" panose="02000000000000000000" pitchFamily="2" charset="0"/>
              </a:rPr>
              <a:t>Help with structure </a:t>
            </a:r>
            <a:r>
              <a:rPr lang="en-GB" i="0" dirty="0">
                <a:solidFill>
                  <a:srgbClr val="000000"/>
                </a:solidFill>
                <a:effectLst/>
                <a:latin typeface="Roboto" panose="02000000000000000000" pitchFamily="2" charset="0"/>
              </a:rPr>
              <a:t>y</a:t>
            </a:r>
            <a:r>
              <a:rPr lang="en-GB" b="0" i="0" dirty="0">
                <a:solidFill>
                  <a:srgbClr val="000000"/>
                </a:solidFill>
                <a:effectLst/>
                <a:latin typeface="Roboto" panose="02000000000000000000" pitchFamily="2" charset="0"/>
              </a:rPr>
              <a:t>ou may want some suggestions of structuring your personal statement. </a:t>
            </a:r>
          </a:p>
          <a:p>
            <a:pPr marL="285750" indent="-285750" algn="l">
              <a:buFont typeface="Arial" panose="020B0604020202020204" pitchFamily="34" charset="0"/>
              <a:buChar char="•"/>
            </a:pPr>
            <a:endParaRPr lang="en-GB" dirty="0">
              <a:solidFill>
                <a:srgbClr val="000000"/>
              </a:solidFill>
              <a:latin typeface="Roboto" panose="02000000000000000000" pitchFamily="2" charset="0"/>
            </a:endParaRPr>
          </a:p>
          <a:p>
            <a:pPr marL="285750" indent="-285750">
              <a:buFont typeface="Arial" panose="020B0604020202020204" pitchFamily="34" charset="0"/>
              <a:buChar char="•"/>
            </a:pPr>
            <a:r>
              <a:rPr lang="en-GB" b="1" dirty="0">
                <a:solidFill>
                  <a:schemeClr val="accent5"/>
                </a:solidFill>
                <a:latin typeface="Roboto" panose="02000000000000000000" pitchFamily="2" charset="0"/>
              </a:rPr>
              <a:t>C</a:t>
            </a:r>
            <a:r>
              <a:rPr lang="en-GB" b="1" i="0" dirty="0">
                <a:solidFill>
                  <a:schemeClr val="accent5"/>
                </a:solidFill>
                <a:effectLst/>
                <a:latin typeface="Roboto" panose="02000000000000000000" pitchFamily="2" charset="0"/>
              </a:rPr>
              <a:t>hecking readability </a:t>
            </a:r>
            <a:r>
              <a:rPr lang="en-GB" i="0" dirty="0">
                <a:solidFill>
                  <a:srgbClr val="000000"/>
                </a:solidFill>
                <a:effectLst/>
                <a:latin typeface="Roboto" panose="02000000000000000000" pitchFamily="2" charset="0"/>
              </a:rPr>
              <a:t>for example </a:t>
            </a:r>
            <a:r>
              <a:rPr lang="en-GB" b="0" i="0" dirty="0">
                <a:solidFill>
                  <a:srgbClr val="000000"/>
                </a:solidFill>
                <a:effectLst/>
                <a:latin typeface="Roboto" panose="02000000000000000000" pitchFamily="2" charset="0"/>
              </a:rPr>
              <a:t>ways to rephrase certain sentences to make them more concise, while maintaining their meaning.</a:t>
            </a:r>
          </a:p>
          <a:p>
            <a:endParaRPr lang="en-GB"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2085872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4C654-5A26-13EA-CE02-17F6F71E1C3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B3B410C-BD55-2406-A437-30B4B3828E71}"/>
              </a:ext>
            </a:extLst>
          </p:cNvPr>
          <p:cNvSpPr txBox="1">
            <a:spLocks/>
          </p:cNvSpPr>
          <p:nvPr/>
        </p:nvSpPr>
        <p:spPr>
          <a:xfrm>
            <a:off x="803275" y="477403"/>
            <a:ext cx="6374765" cy="864079"/>
          </a:xfrm>
          <a:prstGeom prst="rect">
            <a:avLst/>
          </a:prstGeom>
        </p:spPr>
        <p:txBody>
          <a:bodyPr vert="horz" wrap="none" lIns="0" tIns="0" rIns="0" bIns="0" rtlCol="0" anchor="b">
            <a:noAutofit/>
          </a:bodyPr>
          <a:lstStyle>
            <a:lvl1pPr algn="l" defTabSz="914377" rtl="0" eaLnBrk="1" latinLnBrk="0" hangingPunct="1">
              <a:lnSpc>
                <a:spcPct val="90000"/>
              </a:lnSpc>
              <a:spcBef>
                <a:spcPct val="0"/>
              </a:spcBef>
              <a:buNone/>
              <a:defRPr sz="4800" b="1" kern="1200">
                <a:solidFill>
                  <a:schemeClr val="tx1"/>
                </a:solidFill>
                <a:latin typeface="+mn-lt"/>
                <a:ea typeface="Roboto" panose="02000000000000000000" pitchFamily="2" charset="0"/>
                <a:cs typeface="Roboto" panose="02000000000000000000" pitchFamily="2"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6000" u="none" strike="noStrike" kern="1200" cap="none" spc="0" normalizeH="0" baseline="0" noProof="0" dirty="0">
                <a:ln>
                  <a:noFill/>
                </a:ln>
                <a:solidFill>
                  <a:schemeClr val="accent5"/>
                </a:solidFill>
                <a:effectLst/>
                <a:uLnTx/>
                <a:uFillTx/>
                <a:latin typeface="Apricus Black" pitchFamily="2" charset="0"/>
              </a:rPr>
              <a:t>AI Dos and don’ts</a:t>
            </a:r>
          </a:p>
        </p:txBody>
      </p:sp>
      <p:grpSp>
        <p:nvGrpSpPr>
          <p:cNvPr id="26" name="Group 25">
            <a:extLst>
              <a:ext uri="{FF2B5EF4-FFF2-40B4-BE49-F238E27FC236}">
                <a16:creationId xmlns:a16="http://schemas.microsoft.com/office/drawing/2014/main" id="{68FF0FDB-020B-E586-D992-95EAC994C954}"/>
              </a:ext>
            </a:extLst>
          </p:cNvPr>
          <p:cNvGrpSpPr/>
          <p:nvPr/>
        </p:nvGrpSpPr>
        <p:grpSpPr>
          <a:xfrm>
            <a:off x="2894695" y="1557336"/>
            <a:ext cx="3004796" cy="4469317"/>
            <a:chOff x="803275" y="1611772"/>
            <a:chExt cx="3004796" cy="4410667"/>
          </a:xfrm>
        </p:grpSpPr>
        <p:sp>
          <p:nvSpPr>
            <p:cNvPr id="3" name="Rectangle 2">
              <a:extLst>
                <a:ext uri="{FF2B5EF4-FFF2-40B4-BE49-F238E27FC236}">
                  <a16:creationId xmlns:a16="http://schemas.microsoft.com/office/drawing/2014/main" id="{4E146E2F-B859-159D-0E82-0C63C2D629C7}"/>
                </a:ext>
              </a:extLst>
            </p:cNvPr>
            <p:cNvSpPr/>
            <p:nvPr/>
          </p:nvSpPr>
          <p:spPr>
            <a:xfrm>
              <a:off x="803275" y="1611772"/>
              <a:ext cx="3004796" cy="4410667"/>
            </a:xfrm>
            <a:prstGeom prst="rect">
              <a:avLst/>
            </a:prstGeom>
            <a:solidFill>
              <a:schemeClr val="accent5">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610692B-A175-EBBF-7920-69F571A2A65F}"/>
                </a:ext>
              </a:extLst>
            </p:cNvPr>
            <p:cNvSpPr/>
            <p:nvPr/>
          </p:nvSpPr>
          <p:spPr>
            <a:xfrm>
              <a:off x="803275" y="1611774"/>
              <a:ext cx="3004796" cy="75509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63594E3E-ED28-DB22-B0EA-ACED419F0E45}"/>
                </a:ext>
              </a:extLst>
            </p:cNvPr>
            <p:cNvSpPr txBox="1"/>
            <p:nvPr/>
          </p:nvSpPr>
          <p:spPr>
            <a:xfrm>
              <a:off x="1075304" y="1844714"/>
              <a:ext cx="2430684" cy="338554"/>
            </a:xfrm>
            <a:prstGeom prst="rect">
              <a:avLst/>
            </a:prstGeom>
            <a:noFill/>
          </p:spPr>
          <p:txBody>
            <a:bodyPr wrap="square" rtlCol="0">
              <a:spAutoFit/>
            </a:bodyPr>
            <a:lstStyle/>
            <a:p>
              <a:pPr algn="ctr"/>
              <a:r>
                <a:rPr lang="en-GB" sz="1600" b="1" i="0" dirty="0">
                  <a:solidFill>
                    <a:schemeClr val="bg1"/>
                  </a:solidFill>
                  <a:latin typeface="Roboto" panose="02000000000000000000" pitchFamily="2" charset="0"/>
                  <a:ea typeface="Roboto" panose="02000000000000000000" pitchFamily="2" charset="0"/>
                  <a:cs typeface="Roboto" panose="02000000000000000000" pitchFamily="2" charset="0"/>
                </a:rPr>
                <a:t>DO</a:t>
              </a:r>
              <a:endParaRPr lang="en-US" sz="1600" b="1" i="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1" name="TextBox 20">
              <a:extLst>
                <a:ext uri="{FF2B5EF4-FFF2-40B4-BE49-F238E27FC236}">
                  <a16:creationId xmlns:a16="http://schemas.microsoft.com/office/drawing/2014/main" id="{092089C8-2AFA-C865-C301-576C6C34DFF5}"/>
                </a:ext>
              </a:extLst>
            </p:cNvPr>
            <p:cNvSpPr txBox="1"/>
            <p:nvPr/>
          </p:nvSpPr>
          <p:spPr>
            <a:xfrm>
              <a:off x="989635" y="2590390"/>
              <a:ext cx="2627453" cy="3327826"/>
            </a:xfrm>
            <a:prstGeom prst="rect">
              <a:avLst/>
            </a:prstGeom>
            <a:noFill/>
          </p:spPr>
          <p:txBody>
            <a:bodyPr wrap="square" rtlCol="0">
              <a:spAutoFit/>
            </a:bodyPr>
            <a:lstStyle/>
            <a:p>
              <a:pPr algn="l">
                <a:lnSpc>
                  <a:spcPts val="1500"/>
                </a:lnSpc>
                <a:buNone/>
              </a:pPr>
              <a:r>
                <a:rPr lang="en-GB" dirty="0">
                  <a:solidFill>
                    <a:srgbClr val="000000"/>
                  </a:solidFill>
                  <a:latin typeface="Roboto" panose="02000000000000000000" pitchFamily="2" charset="0"/>
                </a:rPr>
                <a:t>Do use AI carefully and make sure you understand how the data you input is being used. Read our </a:t>
              </a:r>
              <a:r>
                <a:rPr lang="en-GB" dirty="0">
                  <a:solidFill>
                    <a:srgbClr val="000000"/>
                  </a:solidFill>
                  <a:latin typeface="Roboto" panose="02000000000000000000" pitchFamily="2" charset="0"/>
                  <a:hlinkClick r:id="rId3"/>
                </a:rPr>
                <a:t>guidance</a:t>
              </a:r>
              <a:r>
                <a:rPr lang="en-GB" dirty="0">
                  <a:solidFill>
                    <a:srgbClr val="000000"/>
                  </a:solidFill>
                  <a:latin typeface="Roboto" panose="02000000000000000000" pitchFamily="2" charset="0"/>
                </a:rPr>
                <a:t>. </a:t>
              </a:r>
            </a:p>
            <a:p>
              <a:pPr algn="l">
                <a:lnSpc>
                  <a:spcPts val="1500"/>
                </a:lnSpc>
                <a:buNone/>
              </a:pPr>
              <a:endParaRPr lang="en-GB" b="0" i="0" dirty="0">
                <a:solidFill>
                  <a:srgbClr val="000000"/>
                </a:solidFill>
                <a:effectLst/>
                <a:latin typeface="Roboto" panose="02000000000000000000" pitchFamily="2" charset="0"/>
              </a:endParaRPr>
            </a:p>
            <a:p>
              <a:pPr algn="l">
                <a:lnSpc>
                  <a:spcPts val="1500"/>
                </a:lnSpc>
                <a:buNone/>
              </a:pPr>
              <a:r>
                <a:rPr lang="en-GB" b="0" i="0" dirty="0">
                  <a:solidFill>
                    <a:srgbClr val="000000"/>
                  </a:solidFill>
                  <a:effectLst/>
                  <a:latin typeface="Roboto" panose="02000000000000000000" pitchFamily="2" charset="0"/>
                </a:rPr>
                <a:t>Do fact check everything that AI tools suggest. They do get things wrong!</a:t>
              </a:r>
            </a:p>
            <a:p>
              <a:pPr algn="l">
                <a:lnSpc>
                  <a:spcPts val="1500"/>
                </a:lnSpc>
                <a:buNone/>
              </a:pPr>
              <a:endParaRPr lang="en-GB" dirty="0">
                <a:solidFill>
                  <a:srgbClr val="000000"/>
                </a:solidFill>
                <a:latin typeface="Roboto" panose="02000000000000000000" pitchFamily="2" charset="0"/>
              </a:endParaRPr>
            </a:p>
            <a:p>
              <a:pPr algn="l">
                <a:lnSpc>
                  <a:spcPts val="1500"/>
                </a:lnSpc>
                <a:buNone/>
              </a:pPr>
              <a:r>
                <a:rPr lang="en-GB" b="0" i="0" dirty="0">
                  <a:solidFill>
                    <a:srgbClr val="000000"/>
                  </a:solidFill>
                  <a:effectLst/>
                  <a:latin typeface="Roboto" panose="02000000000000000000" pitchFamily="2" charset="0"/>
                </a:rPr>
                <a:t>Do double check if the universities or colleges you are applying to have specific guidance around using AI tools. </a:t>
              </a:r>
            </a:p>
          </p:txBody>
        </p:sp>
      </p:grpSp>
      <p:grpSp>
        <p:nvGrpSpPr>
          <p:cNvPr id="27" name="Group 26">
            <a:extLst>
              <a:ext uri="{FF2B5EF4-FFF2-40B4-BE49-F238E27FC236}">
                <a16:creationId xmlns:a16="http://schemas.microsoft.com/office/drawing/2014/main" id="{7F2D1D20-5BF4-E684-9BA0-F22987A65B42}"/>
              </a:ext>
            </a:extLst>
          </p:cNvPr>
          <p:cNvGrpSpPr/>
          <p:nvPr/>
        </p:nvGrpSpPr>
        <p:grpSpPr>
          <a:xfrm>
            <a:off x="6178831" y="1557338"/>
            <a:ext cx="3004796" cy="4474894"/>
            <a:chOff x="4593602" y="1611774"/>
            <a:chExt cx="3004796" cy="3983765"/>
          </a:xfrm>
        </p:grpSpPr>
        <p:sp>
          <p:nvSpPr>
            <p:cNvPr id="12" name="Rectangle 11">
              <a:extLst>
                <a:ext uri="{FF2B5EF4-FFF2-40B4-BE49-F238E27FC236}">
                  <a16:creationId xmlns:a16="http://schemas.microsoft.com/office/drawing/2014/main" id="{E83F500F-F2C6-77A3-B696-2238377B3192}"/>
                </a:ext>
              </a:extLst>
            </p:cNvPr>
            <p:cNvSpPr/>
            <p:nvPr/>
          </p:nvSpPr>
          <p:spPr>
            <a:xfrm>
              <a:off x="4593602" y="1611774"/>
              <a:ext cx="3004796" cy="3978798"/>
            </a:xfrm>
            <a:prstGeom prst="rect">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289E93F-92B4-293F-96E4-2967363CE9D5}"/>
                </a:ext>
              </a:extLst>
            </p:cNvPr>
            <p:cNvSpPr/>
            <p:nvPr/>
          </p:nvSpPr>
          <p:spPr>
            <a:xfrm>
              <a:off x="4593602" y="1611775"/>
              <a:ext cx="3004796" cy="69619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E97E2815-FCB7-61AC-9130-94C547131076}"/>
                </a:ext>
              </a:extLst>
            </p:cNvPr>
            <p:cNvSpPr txBox="1"/>
            <p:nvPr/>
          </p:nvSpPr>
          <p:spPr>
            <a:xfrm>
              <a:off x="4855579" y="1826545"/>
              <a:ext cx="2569580" cy="338554"/>
            </a:xfrm>
            <a:prstGeom prst="rect">
              <a:avLst/>
            </a:prstGeom>
            <a:noFill/>
          </p:spPr>
          <p:txBody>
            <a:bodyPr wrap="square" rtlCol="0">
              <a:spAutoFit/>
            </a:bodyPr>
            <a:lstStyle/>
            <a:p>
              <a:pPr lvl="0" algn="ctr" rtl="0"/>
              <a:r>
                <a:rPr lang="en-GB" sz="1600" b="1" i="0" dirty="0">
                  <a:solidFill>
                    <a:schemeClr val="bg1"/>
                  </a:solidFill>
                  <a:latin typeface="Roboto" panose="02000000000000000000" pitchFamily="2" charset="0"/>
                  <a:ea typeface="Roboto" panose="02000000000000000000" pitchFamily="2" charset="0"/>
                  <a:cs typeface="Roboto" panose="02000000000000000000" pitchFamily="2" charset="0"/>
                </a:rPr>
                <a:t>DON’T</a:t>
              </a:r>
              <a:endParaRPr lang="en-US" sz="1600" b="1" i="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2" name="TextBox 21">
              <a:extLst>
                <a:ext uri="{FF2B5EF4-FFF2-40B4-BE49-F238E27FC236}">
                  <a16:creationId xmlns:a16="http://schemas.microsoft.com/office/drawing/2014/main" id="{912AAFE3-D7C5-C9AA-F830-28FDFC229FE9}"/>
                </a:ext>
              </a:extLst>
            </p:cNvPr>
            <p:cNvSpPr txBox="1"/>
            <p:nvPr/>
          </p:nvSpPr>
          <p:spPr>
            <a:xfrm>
              <a:off x="4707282" y="2593555"/>
              <a:ext cx="2837329" cy="3001984"/>
            </a:xfrm>
            <a:prstGeom prst="rect">
              <a:avLst/>
            </a:prstGeom>
            <a:noFill/>
          </p:spPr>
          <p:txBody>
            <a:bodyPr wrap="square" rtlCol="0">
              <a:spAutoFit/>
            </a:bodyPr>
            <a:lstStyle/>
            <a:p>
              <a:pPr algn="l">
                <a:lnSpc>
                  <a:spcPts val="1500"/>
                </a:lnSpc>
                <a:buNone/>
              </a:pPr>
              <a:r>
                <a:rPr lang="en-GB" b="0" i="0" dirty="0">
                  <a:solidFill>
                    <a:srgbClr val="000000"/>
                  </a:solidFill>
                  <a:effectLst/>
                  <a:latin typeface="Roboto" panose="02000000000000000000" pitchFamily="2" charset="0"/>
                </a:rPr>
                <a:t>Don’t copy and paste from AI tools and use as your final text.</a:t>
              </a:r>
            </a:p>
            <a:p>
              <a:pPr algn="l">
                <a:lnSpc>
                  <a:spcPts val="1500"/>
                </a:lnSpc>
                <a:buNone/>
              </a:pPr>
              <a:endParaRPr lang="en-GB" b="0" i="0" dirty="0">
                <a:solidFill>
                  <a:srgbClr val="000000"/>
                </a:solidFill>
                <a:effectLst/>
                <a:latin typeface="Roboto" panose="02000000000000000000" pitchFamily="2" charset="0"/>
              </a:endParaRPr>
            </a:p>
            <a:p>
              <a:pPr algn="l">
                <a:lnSpc>
                  <a:spcPts val="1500"/>
                </a:lnSpc>
              </a:pPr>
              <a:r>
                <a:rPr lang="en-GB" b="0" i="0" dirty="0">
                  <a:solidFill>
                    <a:srgbClr val="000000"/>
                  </a:solidFill>
                  <a:effectLst/>
                  <a:latin typeface="Roboto" panose="02000000000000000000" pitchFamily="2" charset="0"/>
                </a:rPr>
                <a:t>Don’t forget that AI can only state facts but cannot reflect your own skills, experiences and thoughts in your voice, which is what universities are looking for!</a:t>
              </a:r>
            </a:p>
            <a:p>
              <a:pPr algn="l">
                <a:lnSpc>
                  <a:spcPts val="1500"/>
                </a:lnSpc>
              </a:pPr>
              <a:endParaRPr lang="en-GB" dirty="0">
                <a:solidFill>
                  <a:srgbClr val="000000"/>
                </a:solidFill>
                <a:latin typeface="Roboto" panose="02000000000000000000" pitchFamily="2" charset="0"/>
              </a:endParaRPr>
            </a:p>
            <a:p>
              <a:pPr algn="l">
                <a:lnSpc>
                  <a:spcPts val="1500"/>
                </a:lnSpc>
              </a:pPr>
              <a:r>
                <a:rPr lang="en-GB" b="0" i="0" dirty="0">
                  <a:solidFill>
                    <a:srgbClr val="000000"/>
                  </a:solidFill>
                  <a:effectLst/>
                  <a:latin typeface="Roboto" panose="02000000000000000000" pitchFamily="2" charset="0"/>
                </a:rPr>
                <a:t>Don’t forget to </a:t>
              </a:r>
              <a:r>
                <a:rPr lang="en-GB" b="0" i="0" dirty="0">
                  <a:solidFill>
                    <a:srgbClr val="000000"/>
                  </a:solidFill>
                  <a:effectLst/>
                  <a:latin typeface="Roboto" panose="02000000000000000000" pitchFamily="2" charset="0"/>
                  <a:hlinkClick r:id="rId3"/>
                </a:rPr>
                <a:t>check</a:t>
              </a:r>
              <a:r>
                <a:rPr lang="en-GB" b="0" i="0" dirty="0">
                  <a:solidFill>
                    <a:srgbClr val="000000"/>
                  </a:solidFill>
                  <a:effectLst/>
                  <a:latin typeface="Roboto" panose="02000000000000000000" pitchFamily="2" charset="0"/>
                </a:rPr>
                <a:t> how AI tools might use your data!</a:t>
              </a:r>
            </a:p>
            <a:p>
              <a:pPr algn="l">
                <a:lnSpc>
                  <a:spcPts val="1500"/>
                </a:lnSpc>
              </a:pPr>
              <a:endParaRPr lang="en-GB" dirty="0">
                <a:solidFill>
                  <a:srgbClr val="000000"/>
                </a:solidFill>
                <a:latin typeface="Roboto" panose="02000000000000000000" pitchFamily="2" charset="0"/>
              </a:endParaRPr>
            </a:p>
            <a:p>
              <a:pPr algn="l">
                <a:lnSpc>
                  <a:spcPts val="1500"/>
                </a:lnSpc>
              </a:pPr>
              <a:endParaRPr lang="en-GB" b="0" i="0" dirty="0">
                <a:solidFill>
                  <a:srgbClr val="000000"/>
                </a:solidFill>
                <a:effectLst/>
                <a:latin typeface="Roboto" panose="02000000000000000000" pitchFamily="2" charset="0"/>
              </a:endParaRPr>
            </a:p>
          </p:txBody>
        </p:sp>
      </p:grpSp>
      <p:pic>
        <p:nvPicPr>
          <p:cNvPr id="5" name="Picture 4">
            <a:extLst>
              <a:ext uri="{FF2B5EF4-FFF2-40B4-BE49-F238E27FC236}">
                <a16:creationId xmlns:a16="http://schemas.microsoft.com/office/drawing/2014/main" id="{C00DCFED-BB55-0412-3886-76844349F0B9}"/>
              </a:ext>
            </a:extLst>
          </p:cNvPr>
          <p:cNvPicPr>
            <a:picLocks noChangeAspect="1"/>
          </p:cNvPicPr>
          <p:nvPr/>
        </p:nvPicPr>
        <p:blipFill>
          <a:blip r:embed="rId4"/>
          <a:stretch>
            <a:fillRect/>
          </a:stretch>
        </p:blipFill>
        <p:spPr>
          <a:xfrm>
            <a:off x="9020848" y="3543298"/>
            <a:ext cx="3723456" cy="3718306"/>
          </a:xfrm>
          <a:prstGeom prst="rect">
            <a:avLst/>
          </a:prstGeom>
        </p:spPr>
      </p:pic>
      <p:sp>
        <p:nvSpPr>
          <p:cNvPr id="6" name="TextBox 5">
            <a:extLst>
              <a:ext uri="{FF2B5EF4-FFF2-40B4-BE49-F238E27FC236}">
                <a16:creationId xmlns:a16="http://schemas.microsoft.com/office/drawing/2014/main" id="{A71E2691-CCA9-43D1-076A-C880412D590D}"/>
              </a:ext>
            </a:extLst>
          </p:cNvPr>
          <p:cNvSpPr txBox="1"/>
          <p:nvPr/>
        </p:nvSpPr>
        <p:spPr>
          <a:xfrm>
            <a:off x="2908617" y="6096300"/>
            <a:ext cx="6374765" cy="646331"/>
          </a:xfrm>
          <a:prstGeom prst="rect">
            <a:avLst/>
          </a:prstGeom>
          <a:noFill/>
        </p:spPr>
        <p:txBody>
          <a:bodyPr wrap="square">
            <a:spAutoFit/>
          </a:bodyPr>
          <a:lstStyle/>
          <a:p>
            <a:pPr algn="ctr"/>
            <a:r>
              <a:rPr lang="en-GB" dirty="0">
                <a:solidFill>
                  <a:srgbClr val="000000"/>
                </a:solidFill>
                <a:latin typeface="Roboto" panose="02000000000000000000" pitchFamily="2" charset="0"/>
              </a:rPr>
              <a:t>Re</a:t>
            </a:r>
            <a:r>
              <a:rPr lang="en-GB" b="0" i="0" dirty="0">
                <a:solidFill>
                  <a:srgbClr val="000000"/>
                </a:solidFill>
                <a:effectLst/>
                <a:latin typeface="Roboto" panose="02000000000000000000" pitchFamily="2" charset="0"/>
              </a:rPr>
              <a:t>member UCAS run checks to </a:t>
            </a:r>
          </a:p>
          <a:p>
            <a:pPr algn="ctr"/>
            <a:r>
              <a:rPr lang="en-GB" b="0" i="0" dirty="0">
                <a:solidFill>
                  <a:srgbClr val="000000"/>
                </a:solidFill>
                <a:effectLst/>
                <a:latin typeface="Roboto" panose="02000000000000000000" pitchFamily="2" charset="0"/>
                <a:hlinkClick r:id="rId5"/>
              </a:rPr>
              <a:t>detect similarity </a:t>
            </a:r>
            <a:r>
              <a:rPr lang="en-GB" b="0" i="0" dirty="0">
                <a:solidFill>
                  <a:srgbClr val="000000"/>
                </a:solidFill>
                <a:effectLst/>
                <a:latin typeface="Roboto" panose="02000000000000000000" pitchFamily="2" charset="0"/>
              </a:rPr>
              <a:t>in personal statements.</a:t>
            </a:r>
            <a:endParaRPr lang="en-GB" dirty="0"/>
          </a:p>
        </p:txBody>
      </p:sp>
    </p:spTree>
    <p:extLst>
      <p:ext uri="{BB962C8B-B14F-4D97-AF65-F5344CB8AC3E}">
        <p14:creationId xmlns:p14="http://schemas.microsoft.com/office/powerpoint/2010/main" val="40019099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497B0-A992-29AA-D287-E687C1729CF7}"/>
              </a:ext>
            </a:extLst>
          </p:cNvPr>
          <p:cNvSpPr txBox="1">
            <a:spLocks/>
          </p:cNvSpPr>
          <p:nvPr/>
        </p:nvSpPr>
        <p:spPr>
          <a:xfrm>
            <a:off x="803275" y="477403"/>
            <a:ext cx="6813677" cy="864079"/>
          </a:xfrm>
          <a:prstGeom prst="rect">
            <a:avLst/>
          </a:prstGeom>
        </p:spPr>
        <p:txBody>
          <a:bodyPr vert="horz" wrap="none" lIns="0" tIns="0" rIns="0" bIns="0" rtlCol="0" anchor="b">
            <a:noAutofit/>
          </a:bodyPr>
          <a:lstStyle>
            <a:lvl1pPr algn="l" defTabSz="914377" rtl="0" eaLnBrk="1" latinLnBrk="0" hangingPunct="1">
              <a:lnSpc>
                <a:spcPct val="90000"/>
              </a:lnSpc>
              <a:spcBef>
                <a:spcPct val="0"/>
              </a:spcBef>
              <a:buNone/>
              <a:defRPr sz="4800" b="1" kern="1200">
                <a:solidFill>
                  <a:schemeClr val="tx1"/>
                </a:solidFill>
                <a:latin typeface="+mn-lt"/>
                <a:ea typeface="Roboto" panose="02000000000000000000" pitchFamily="2" charset="0"/>
                <a:cs typeface="Roboto" panose="02000000000000000000" pitchFamily="2"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6000" u="none" strike="noStrike" kern="1200" cap="none" spc="0" normalizeH="0" baseline="0" noProof="0" dirty="0">
                <a:ln>
                  <a:noFill/>
                </a:ln>
                <a:solidFill>
                  <a:schemeClr val="accent5"/>
                </a:solidFill>
                <a:effectLst/>
                <a:uLnTx/>
                <a:uFillTx/>
                <a:latin typeface="Apricus Black" pitchFamily="2" charset="0"/>
              </a:rPr>
              <a:t>READY, SET, DRAFT – YOUR SUPPORT </a:t>
            </a:r>
          </a:p>
        </p:txBody>
      </p:sp>
      <p:grpSp>
        <p:nvGrpSpPr>
          <p:cNvPr id="6" name="Group 5">
            <a:extLst>
              <a:ext uri="{FF2B5EF4-FFF2-40B4-BE49-F238E27FC236}">
                <a16:creationId xmlns:a16="http://schemas.microsoft.com/office/drawing/2014/main" id="{FF8E3384-A340-AD87-9519-D4CDB22D5CAA}"/>
              </a:ext>
            </a:extLst>
          </p:cNvPr>
          <p:cNvGrpSpPr/>
          <p:nvPr/>
        </p:nvGrpSpPr>
        <p:grpSpPr>
          <a:xfrm>
            <a:off x="377072" y="1875934"/>
            <a:ext cx="11654672" cy="4081806"/>
            <a:chOff x="172046" y="1834734"/>
            <a:chExt cx="12019954" cy="4132433"/>
          </a:xfrm>
        </p:grpSpPr>
        <p:pic>
          <p:nvPicPr>
            <p:cNvPr id="4" name="Picture 3">
              <a:extLst>
                <a:ext uri="{FF2B5EF4-FFF2-40B4-BE49-F238E27FC236}">
                  <a16:creationId xmlns:a16="http://schemas.microsoft.com/office/drawing/2014/main" id="{0B0671BF-9B40-7E56-DF7D-B05A9EFB9395}"/>
                </a:ext>
              </a:extLst>
            </p:cNvPr>
            <p:cNvPicPr>
              <a:picLocks noChangeAspect="1"/>
            </p:cNvPicPr>
            <p:nvPr/>
          </p:nvPicPr>
          <p:blipFill>
            <a:blip r:embed="rId3"/>
            <a:stretch>
              <a:fillRect/>
            </a:stretch>
          </p:blipFill>
          <p:spPr>
            <a:xfrm>
              <a:off x="2838565" y="1886581"/>
              <a:ext cx="9353435" cy="4028738"/>
            </a:xfrm>
            <a:prstGeom prst="roundRect">
              <a:avLst>
                <a:gd name="adj" fmla="val 11304"/>
              </a:avLst>
            </a:prstGeom>
          </p:spPr>
        </p:pic>
        <p:pic>
          <p:nvPicPr>
            <p:cNvPr id="5" name="Picture 4">
              <a:extLst>
                <a:ext uri="{FF2B5EF4-FFF2-40B4-BE49-F238E27FC236}">
                  <a16:creationId xmlns:a16="http://schemas.microsoft.com/office/drawing/2014/main" id="{6872EE60-9EBB-6073-722B-BDD5D9731BA2}"/>
                </a:ext>
              </a:extLst>
            </p:cNvPr>
            <p:cNvPicPr>
              <a:picLocks noChangeAspect="1"/>
            </p:cNvPicPr>
            <p:nvPr/>
          </p:nvPicPr>
          <p:blipFill>
            <a:blip r:embed="rId4"/>
            <a:srcRect t="-1" b="773"/>
            <a:stretch/>
          </p:blipFill>
          <p:spPr>
            <a:xfrm>
              <a:off x="172046" y="1834734"/>
              <a:ext cx="2793996" cy="4132433"/>
            </a:xfrm>
            <a:prstGeom prst="rect">
              <a:avLst/>
            </a:prstGeom>
          </p:spPr>
        </p:pic>
      </p:grpSp>
      <p:sp>
        <p:nvSpPr>
          <p:cNvPr id="8" name="TextBox 7">
            <a:extLst>
              <a:ext uri="{FF2B5EF4-FFF2-40B4-BE49-F238E27FC236}">
                <a16:creationId xmlns:a16="http://schemas.microsoft.com/office/drawing/2014/main" id="{8AC8379B-EB7E-7A51-EE5E-B212E64179AE}"/>
              </a:ext>
            </a:extLst>
          </p:cNvPr>
          <p:cNvSpPr txBox="1"/>
          <p:nvPr/>
        </p:nvSpPr>
        <p:spPr>
          <a:xfrm>
            <a:off x="638628" y="6057431"/>
            <a:ext cx="11248571" cy="369332"/>
          </a:xfrm>
          <a:prstGeom prst="rect">
            <a:avLst/>
          </a:prstGeom>
          <a:noFill/>
        </p:spPr>
        <p:txBody>
          <a:bodyPr wrap="square">
            <a:spAutoFit/>
          </a:bodyPr>
          <a:lstStyle/>
          <a:p>
            <a:r>
              <a:rPr lang="en-GB" dirty="0">
                <a:hlinkClick r:id="rId5"/>
              </a:rPr>
              <a:t>www.ucas.com/applying/applying-university/writing-your-personal-statement/2026-personal-statement-guides</a:t>
            </a:r>
            <a:endParaRPr lang="en-GB" dirty="0"/>
          </a:p>
        </p:txBody>
      </p:sp>
    </p:spTree>
    <p:extLst>
      <p:ext uri="{BB962C8B-B14F-4D97-AF65-F5344CB8AC3E}">
        <p14:creationId xmlns:p14="http://schemas.microsoft.com/office/powerpoint/2010/main" val="1758411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884B934-24B2-9727-E825-10791A65199D}"/>
              </a:ext>
            </a:extLst>
          </p:cNvPr>
          <p:cNvSpPr txBox="1"/>
          <p:nvPr/>
        </p:nvSpPr>
        <p:spPr>
          <a:xfrm>
            <a:off x="537054" y="1825971"/>
            <a:ext cx="7324403" cy="2885405"/>
          </a:xfrm>
          <a:prstGeom prst="rect">
            <a:avLst/>
          </a:prstGeom>
          <a:noFill/>
        </p:spPr>
        <p:txBody>
          <a:bodyPr wrap="square" lIns="0" tIns="0" rIns="0" bIns="0" rtlCol="0">
            <a:spAutoFit/>
          </a:bodyPr>
          <a:lstStyle/>
          <a:p>
            <a:pPr>
              <a:lnSpc>
                <a:spcPts val="7500"/>
              </a:lnSpc>
            </a:pPr>
            <a:r>
              <a:rPr lang="en-GB" sz="10000" b="1" dirty="0">
                <a:solidFill>
                  <a:schemeClr val="accent5"/>
                </a:solidFill>
                <a:effectLst/>
                <a:latin typeface="Apricus Black" pitchFamily="2" charset="0"/>
                <a:cs typeface="Source Sans Pro SemiBold" panose="020F0502020204030204" pitchFamily="34" charset="0"/>
              </a:rPr>
              <a:t>Reviewing your </a:t>
            </a:r>
            <a:r>
              <a:rPr lang="en-GB" sz="10000" b="1" dirty="0" err="1">
                <a:solidFill>
                  <a:schemeClr val="accent5"/>
                </a:solidFill>
                <a:effectLst/>
                <a:latin typeface="Apricus Black" pitchFamily="2" charset="0"/>
                <a:cs typeface="Source Sans Pro SemiBold" panose="020F0502020204030204" pitchFamily="34" charset="0"/>
              </a:rPr>
              <a:t>ucas</a:t>
            </a:r>
            <a:r>
              <a:rPr lang="en-GB" sz="10000" b="1" dirty="0">
                <a:solidFill>
                  <a:schemeClr val="accent5"/>
                </a:solidFill>
                <a:effectLst/>
                <a:latin typeface="Apricus Black" pitchFamily="2" charset="0"/>
                <a:cs typeface="Source Sans Pro SemiBold" panose="020F0502020204030204" pitchFamily="34" charset="0"/>
              </a:rPr>
              <a:t> </a:t>
            </a:r>
            <a:r>
              <a:rPr lang="en-GB" sz="10000" b="1" dirty="0">
                <a:solidFill>
                  <a:schemeClr val="accent2"/>
                </a:solidFill>
                <a:effectLst/>
                <a:latin typeface="Apricus Black" pitchFamily="2" charset="0"/>
                <a:cs typeface="Source Sans Pro SemiBold" panose="020F0502020204030204" pitchFamily="34" charset="0"/>
              </a:rPr>
              <a:t>personal statement</a:t>
            </a:r>
            <a:endParaRPr lang="en-US" sz="10000" b="1" dirty="0">
              <a:solidFill>
                <a:schemeClr val="accent2"/>
              </a:solidFill>
              <a:latin typeface="Apricus Black" pitchFamily="2" charset="0"/>
            </a:endParaRPr>
          </a:p>
        </p:txBody>
      </p:sp>
      <p:pic>
        <p:nvPicPr>
          <p:cNvPr id="12" name="Graphic 11">
            <a:extLst>
              <a:ext uri="{FF2B5EF4-FFF2-40B4-BE49-F238E27FC236}">
                <a16:creationId xmlns:a16="http://schemas.microsoft.com/office/drawing/2014/main" id="{8F9186A1-C1A1-FCBE-CA08-E3A5DFD528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7054" y="5474440"/>
            <a:ext cx="2021638" cy="1167425"/>
          </a:xfrm>
          <a:prstGeom prst="rect">
            <a:avLst/>
          </a:prstGeom>
        </p:spPr>
      </p:pic>
      <p:pic>
        <p:nvPicPr>
          <p:cNvPr id="2" name="Picture 1">
            <a:extLst>
              <a:ext uri="{FF2B5EF4-FFF2-40B4-BE49-F238E27FC236}">
                <a16:creationId xmlns:a16="http://schemas.microsoft.com/office/drawing/2014/main" id="{2AD38019-1FCC-F5EC-8B2D-243CD7885EB5}"/>
              </a:ext>
            </a:extLst>
          </p:cNvPr>
          <p:cNvPicPr>
            <a:picLocks noChangeAspect="1"/>
          </p:cNvPicPr>
          <p:nvPr/>
        </p:nvPicPr>
        <p:blipFill>
          <a:blip r:embed="rId5"/>
          <a:stretch>
            <a:fillRect/>
          </a:stretch>
        </p:blipFill>
        <p:spPr>
          <a:xfrm>
            <a:off x="6068018" y="1506310"/>
            <a:ext cx="6123982" cy="6129349"/>
          </a:xfrm>
          <a:prstGeom prst="rect">
            <a:avLst/>
          </a:prstGeom>
        </p:spPr>
      </p:pic>
    </p:spTree>
    <p:extLst>
      <p:ext uri="{BB962C8B-B14F-4D97-AF65-F5344CB8AC3E}">
        <p14:creationId xmlns:p14="http://schemas.microsoft.com/office/powerpoint/2010/main" val="36440038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DC5D7-5E17-C262-4371-A47A628ECB9F}"/>
              </a:ext>
            </a:extLst>
          </p:cNvPr>
          <p:cNvSpPr txBox="1">
            <a:spLocks/>
          </p:cNvSpPr>
          <p:nvPr/>
        </p:nvSpPr>
        <p:spPr>
          <a:xfrm>
            <a:off x="803275" y="682755"/>
            <a:ext cx="9729687" cy="864079"/>
          </a:xfrm>
          <a:prstGeom prst="rect">
            <a:avLst/>
          </a:prstGeom>
        </p:spPr>
        <p:txBody>
          <a:bodyPr vert="horz" wrap="none" lIns="0" tIns="0" rIns="0" bIns="0" rtlCol="0" anchor="b">
            <a:noAutofit/>
          </a:bodyPr>
          <a:lstStyle>
            <a:lvl1pPr algn="l" defTabSz="914377" rtl="0" eaLnBrk="1" latinLnBrk="0" hangingPunct="1">
              <a:lnSpc>
                <a:spcPct val="90000"/>
              </a:lnSpc>
              <a:spcBef>
                <a:spcPct val="0"/>
              </a:spcBef>
              <a:buNone/>
              <a:defRPr sz="4800" b="1" kern="1200">
                <a:solidFill>
                  <a:schemeClr val="tx1"/>
                </a:solidFill>
                <a:latin typeface="+mn-lt"/>
                <a:ea typeface="Roboto" panose="02000000000000000000" pitchFamily="2" charset="0"/>
                <a:cs typeface="Roboto" panose="02000000000000000000" pitchFamily="2"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6000" u="none" strike="noStrike" kern="1200" cap="none" spc="0" normalizeH="0" baseline="0" noProof="0" dirty="0">
                <a:ln>
                  <a:noFill/>
                </a:ln>
                <a:solidFill>
                  <a:schemeClr val="accent5"/>
                </a:solidFill>
                <a:effectLst/>
                <a:uLnTx/>
                <a:uFillTx/>
                <a:latin typeface="Apricus Black" pitchFamily="2" charset="0"/>
              </a:rPr>
              <a:t>reviewing your personal statement </a:t>
            </a:r>
          </a:p>
        </p:txBody>
      </p:sp>
      <p:sp>
        <p:nvSpPr>
          <p:cNvPr id="3" name="Content Placeholder 9">
            <a:extLst>
              <a:ext uri="{FF2B5EF4-FFF2-40B4-BE49-F238E27FC236}">
                <a16:creationId xmlns:a16="http://schemas.microsoft.com/office/drawing/2014/main" id="{B395FAC1-4BF3-0405-3F19-C2080084D3CC}"/>
              </a:ext>
            </a:extLst>
          </p:cNvPr>
          <p:cNvSpPr txBox="1">
            <a:spLocks/>
          </p:cNvSpPr>
          <p:nvPr/>
        </p:nvSpPr>
        <p:spPr>
          <a:xfrm>
            <a:off x="803275" y="1875480"/>
            <a:ext cx="5643824" cy="3867725"/>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336553" lvl="1" indent="-285750" defTabSz="1219170">
              <a:spcBef>
                <a:spcPts val="800"/>
              </a:spcBef>
              <a:spcAft>
                <a:spcPts val="800"/>
              </a:spcAft>
              <a:buClr>
                <a:schemeClr val="accent2"/>
              </a:buClr>
              <a:defRPr/>
            </a:pPr>
            <a:r>
              <a:rPr kumimoji="0" lang="en-US"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Before submitting a first or final draft of your personal statement, you should aim to review this and check it is suitable for submission. </a:t>
            </a:r>
          </a:p>
          <a:p>
            <a:pPr marL="336553" lvl="1" indent="-285750" defTabSz="1219170">
              <a:spcBef>
                <a:spcPts val="800"/>
              </a:spcBef>
              <a:spcAft>
                <a:spcPts val="800"/>
              </a:spcAft>
              <a:buClr>
                <a:schemeClr val="accent2"/>
              </a:buClr>
              <a:defRPr/>
            </a:pPr>
            <a:r>
              <a:rPr lang="en-US" dirty="0">
                <a:latin typeface="Roboto" panose="02000000000000000000" pitchFamily="2" charset="0"/>
                <a:ea typeface="Roboto" panose="02000000000000000000" pitchFamily="2" charset="0"/>
                <a:cs typeface="Roboto" panose="02000000000000000000" pitchFamily="2" charset="0"/>
              </a:rPr>
              <a:t>You can review this yourself or ask a friend/relative to provide you with some feedback and guidance on strengths and any areas of development.</a:t>
            </a:r>
          </a:p>
          <a:p>
            <a:pPr marL="336553" lvl="1" indent="-285750" defTabSz="1219170">
              <a:spcBef>
                <a:spcPts val="800"/>
              </a:spcBef>
              <a:spcAft>
                <a:spcPts val="800"/>
              </a:spcAft>
              <a:buClr>
                <a:schemeClr val="accent2"/>
              </a:buClr>
              <a:defRPr/>
            </a:pPr>
            <a:r>
              <a:rPr lang="en-US" dirty="0">
                <a:latin typeface="Roboto" panose="02000000000000000000" pitchFamily="2" charset="0"/>
                <a:ea typeface="Roboto" panose="02000000000000000000" pitchFamily="2" charset="0"/>
                <a:cs typeface="Roboto" panose="02000000000000000000" pitchFamily="2" charset="0"/>
              </a:rPr>
              <a:t>It is usually beneficial for your work to be peer-assessed. A fresh pair of eyes </a:t>
            </a:r>
            <a:r>
              <a:rPr kumimoji="0" lang="az-Cyrl-AZ" sz="1800" b="1"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Ꙭ</a:t>
            </a:r>
            <a:r>
              <a:rPr lang="en-GB" dirty="0">
                <a:latin typeface="Roboto" panose="02000000000000000000" pitchFamily="2" charset="0"/>
                <a:ea typeface="Roboto" panose="02000000000000000000" pitchFamily="2" charset="0"/>
                <a:cs typeface="Roboto" panose="02000000000000000000" pitchFamily="2" charset="0"/>
              </a:rPr>
              <a:t> </a:t>
            </a:r>
            <a:r>
              <a:rPr lang="en-US" dirty="0">
                <a:latin typeface="Roboto" panose="02000000000000000000" pitchFamily="2" charset="0"/>
                <a:ea typeface="Roboto" panose="02000000000000000000" pitchFamily="2" charset="0"/>
                <a:cs typeface="Roboto" panose="02000000000000000000" pitchFamily="2" charset="0"/>
              </a:rPr>
              <a:t>can really help spot things you may not have noticed. </a:t>
            </a:r>
          </a:p>
          <a:p>
            <a:pPr marL="50803" marR="0" lvl="1" indent="0" algn="l" defTabSz="1219170" rtl="0" eaLnBrk="1" fontAlgn="auto" latinLnBrk="0" hangingPunct="1">
              <a:lnSpc>
                <a:spcPct val="100000"/>
              </a:lnSpc>
              <a:spcBef>
                <a:spcPts val="800"/>
              </a:spcBef>
              <a:spcAft>
                <a:spcPts val="800"/>
              </a:spcAft>
              <a:buClr>
                <a:schemeClr val="accent2"/>
              </a:buClr>
              <a:buSzTx/>
              <a:buNone/>
              <a:tabLst/>
              <a:defRPr/>
            </a:pPr>
            <a:endParaRPr kumimoji="0" lang="en-US"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a:p>
            <a:pPr marL="50803" marR="0" lvl="1" indent="0" algn="l" defTabSz="1219170" rtl="0" eaLnBrk="1" fontAlgn="auto" latinLnBrk="0" hangingPunct="1">
              <a:lnSpc>
                <a:spcPct val="100000"/>
              </a:lnSpc>
              <a:spcBef>
                <a:spcPts val="800"/>
              </a:spcBef>
              <a:spcAft>
                <a:spcPts val="800"/>
              </a:spcAft>
              <a:buClr>
                <a:schemeClr val="accent2"/>
              </a:buClr>
              <a:buSzTx/>
              <a:buNone/>
              <a:tabLst/>
              <a:defRPr/>
            </a:pPr>
            <a:endParaRPr lang="en-US" dirty="0">
              <a:latin typeface="Roboto" panose="02000000000000000000" pitchFamily="2" charset="0"/>
              <a:ea typeface="Roboto" panose="02000000000000000000" pitchFamily="2" charset="0"/>
              <a:cs typeface="Roboto" panose="02000000000000000000" pitchFamily="2" charset="0"/>
            </a:endParaRPr>
          </a:p>
        </p:txBody>
      </p:sp>
      <p:pic>
        <p:nvPicPr>
          <p:cNvPr id="4" name="Picture 3">
            <a:extLst>
              <a:ext uri="{FF2B5EF4-FFF2-40B4-BE49-F238E27FC236}">
                <a16:creationId xmlns:a16="http://schemas.microsoft.com/office/drawing/2014/main" id="{D0E2F90B-A274-7553-7799-EB1BEEE1EE01}"/>
              </a:ext>
            </a:extLst>
          </p:cNvPr>
          <p:cNvPicPr>
            <a:picLocks noChangeAspect="1"/>
          </p:cNvPicPr>
          <p:nvPr/>
        </p:nvPicPr>
        <p:blipFill>
          <a:blip r:embed="rId3"/>
          <a:stretch>
            <a:fillRect/>
          </a:stretch>
        </p:blipFill>
        <p:spPr>
          <a:xfrm>
            <a:off x="7463916" y="2672039"/>
            <a:ext cx="4834547" cy="4834547"/>
          </a:xfrm>
          <a:prstGeom prst="rect">
            <a:avLst/>
          </a:prstGeom>
        </p:spPr>
      </p:pic>
    </p:spTree>
    <p:extLst>
      <p:ext uri="{BB962C8B-B14F-4D97-AF65-F5344CB8AC3E}">
        <p14:creationId xmlns:p14="http://schemas.microsoft.com/office/powerpoint/2010/main" val="1145078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FB5369-5B17-FEF4-3E76-365C250ACAB7}"/>
              </a:ext>
            </a:extLst>
          </p:cNvPr>
          <p:cNvSpPr txBox="1">
            <a:spLocks/>
          </p:cNvSpPr>
          <p:nvPr/>
        </p:nvSpPr>
        <p:spPr>
          <a:xfrm>
            <a:off x="803275" y="477403"/>
            <a:ext cx="6374765" cy="864079"/>
          </a:xfrm>
          <a:prstGeom prst="rect">
            <a:avLst/>
          </a:prstGeom>
        </p:spPr>
        <p:txBody>
          <a:bodyPr vert="horz" wrap="none" lIns="0" tIns="0" rIns="0" bIns="0" rtlCol="0" anchor="b">
            <a:noAutofit/>
          </a:bodyPr>
          <a:lstStyle>
            <a:lvl1pPr algn="l" defTabSz="914377" rtl="0" eaLnBrk="1" latinLnBrk="0" hangingPunct="1">
              <a:lnSpc>
                <a:spcPct val="90000"/>
              </a:lnSpc>
              <a:spcBef>
                <a:spcPct val="0"/>
              </a:spcBef>
              <a:buNone/>
              <a:defRPr sz="4800" b="1" kern="1200">
                <a:solidFill>
                  <a:schemeClr val="tx1"/>
                </a:solidFill>
                <a:latin typeface="+mn-lt"/>
                <a:ea typeface="Roboto" panose="02000000000000000000" pitchFamily="2" charset="0"/>
                <a:cs typeface="Roboto" panose="02000000000000000000" pitchFamily="2"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6000" u="none" strike="noStrike" kern="1200" cap="none" spc="0" normalizeH="0" baseline="0" noProof="0" dirty="0">
                <a:ln>
                  <a:noFill/>
                </a:ln>
                <a:solidFill>
                  <a:schemeClr val="accent5"/>
                </a:solidFill>
                <a:effectLst/>
                <a:uLnTx/>
                <a:uFillTx/>
                <a:latin typeface="Apricus Black" pitchFamily="2" charset="0"/>
              </a:rPr>
              <a:t>Self-assessing your format and structure </a:t>
            </a:r>
          </a:p>
        </p:txBody>
      </p:sp>
      <p:sp>
        <p:nvSpPr>
          <p:cNvPr id="25" name="Rectangle 24">
            <a:extLst>
              <a:ext uri="{FF2B5EF4-FFF2-40B4-BE49-F238E27FC236}">
                <a16:creationId xmlns:a16="http://schemas.microsoft.com/office/drawing/2014/main" id="{CD070990-492F-FED3-77BB-09E03D021607}"/>
              </a:ext>
            </a:extLst>
          </p:cNvPr>
          <p:cNvSpPr/>
          <p:nvPr/>
        </p:nvSpPr>
        <p:spPr>
          <a:xfrm>
            <a:off x="3062908" y="3117389"/>
            <a:ext cx="1800000" cy="135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54" name="Rectangle 53">
            <a:extLst>
              <a:ext uri="{FF2B5EF4-FFF2-40B4-BE49-F238E27FC236}">
                <a16:creationId xmlns:a16="http://schemas.microsoft.com/office/drawing/2014/main" id="{B4DC0D58-7982-F56A-3C27-4424496A8306}"/>
              </a:ext>
            </a:extLst>
          </p:cNvPr>
          <p:cNvSpPr/>
          <p:nvPr/>
        </p:nvSpPr>
        <p:spPr>
          <a:xfrm>
            <a:off x="7431512" y="3117389"/>
            <a:ext cx="1704184" cy="135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solidFill>
                <a:schemeClr val="tx1"/>
              </a:solidFill>
              <a:latin typeface="Roboto" panose="02000000000000000000" pitchFamily="2" charset="0"/>
              <a:ea typeface="Roboto" panose="02000000000000000000" pitchFamily="2" charset="0"/>
              <a:cs typeface="Roboto" panose="02000000000000000000" pitchFamily="2" charset="0"/>
            </a:endParaRPr>
          </a:p>
        </p:txBody>
      </p:sp>
      <p:pic>
        <p:nvPicPr>
          <p:cNvPr id="6" name="Graphic 5">
            <a:extLst>
              <a:ext uri="{FF2B5EF4-FFF2-40B4-BE49-F238E27FC236}">
                <a16:creationId xmlns:a16="http://schemas.microsoft.com/office/drawing/2014/main" id="{0ACF6DA3-71AE-C723-5D94-558A07325C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8330275" y="3003198"/>
            <a:ext cx="3550512" cy="3550512"/>
          </a:xfrm>
          <a:prstGeom prst="rect">
            <a:avLst/>
          </a:prstGeom>
        </p:spPr>
      </p:pic>
      <p:sp>
        <p:nvSpPr>
          <p:cNvPr id="7" name="TextBox 6">
            <a:extLst>
              <a:ext uri="{FF2B5EF4-FFF2-40B4-BE49-F238E27FC236}">
                <a16:creationId xmlns:a16="http://schemas.microsoft.com/office/drawing/2014/main" id="{13F14D2D-73F9-0715-D9B7-736C914505BB}"/>
              </a:ext>
            </a:extLst>
          </p:cNvPr>
          <p:cNvSpPr txBox="1"/>
          <p:nvPr/>
        </p:nvSpPr>
        <p:spPr>
          <a:xfrm>
            <a:off x="803276" y="1545763"/>
            <a:ext cx="6974910" cy="2262158"/>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lang="en-GB" dirty="0"/>
              <a:t>When reviewing your draft personal statement, a good place to start is by checking the format and structure. This should be done before asking anyone else to check over your personal statement.  </a:t>
            </a:r>
          </a:p>
          <a:p>
            <a:pPr marL="0" marR="0" lvl="0" indent="0" algn="l" defTabSz="914400" rtl="0" eaLnBrk="1" fontAlgn="auto" latinLnBrk="0" hangingPunct="1">
              <a:lnSpc>
                <a:spcPct val="100000"/>
              </a:lnSpc>
              <a:spcBef>
                <a:spcPts val="0"/>
              </a:spcBef>
              <a:spcAft>
                <a:spcPts val="160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160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1000"/>
              </a:spcAft>
              <a:buClrTx/>
              <a:buSzTx/>
              <a:buFontTx/>
              <a:buNone/>
              <a:tabLst/>
              <a:defRPr/>
            </a:pPr>
            <a:endParaRPr kumimoji="0" lang="en-GB" sz="1700" u="none" strike="noStrike" kern="1200" cap="none" spc="0" normalizeH="0" baseline="0" noProof="0" dirty="0">
              <a:ln>
                <a:noFill/>
              </a:ln>
              <a:effectLst/>
              <a:highlight>
                <a:srgbClr val="FFFFFF"/>
              </a:highlight>
              <a:uLnTx/>
              <a:uFillTx/>
              <a:latin typeface="Roboto" panose="02000000000000000000" pitchFamily="2" charset="0"/>
              <a:ea typeface="Roboto" panose="02000000000000000000" pitchFamily="2" charset="0"/>
              <a:cs typeface="Roboto" panose="02000000000000000000" pitchFamily="2" charset="0"/>
            </a:endParaRPr>
          </a:p>
        </p:txBody>
      </p:sp>
      <p:sp>
        <p:nvSpPr>
          <p:cNvPr id="8" name="Rectangle 7">
            <a:extLst>
              <a:ext uri="{FF2B5EF4-FFF2-40B4-BE49-F238E27FC236}">
                <a16:creationId xmlns:a16="http://schemas.microsoft.com/office/drawing/2014/main" id="{45ED22A4-A89D-80E9-820F-E75028215E64}"/>
              </a:ext>
            </a:extLst>
          </p:cNvPr>
          <p:cNvSpPr/>
          <p:nvPr/>
        </p:nvSpPr>
        <p:spPr>
          <a:xfrm>
            <a:off x="803275" y="2691114"/>
            <a:ext cx="7527000" cy="3167426"/>
          </a:xfrm>
          <a:prstGeom prst="rect">
            <a:avLst/>
          </a:prstGeom>
          <a:solidFill>
            <a:schemeClr val="accent5">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3AEA40E-52DC-EF06-5362-CCAF520CF27B}"/>
              </a:ext>
            </a:extLst>
          </p:cNvPr>
          <p:cNvSpPr txBox="1"/>
          <p:nvPr/>
        </p:nvSpPr>
        <p:spPr>
          <a:xfrm>
            <a:off x="909185" y="2706503"/>
            <a:ext cx="7421090" cy="261610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700" b="1"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Read through your finalised personal statement and check that you have:</a:t>
            </a:r>
          </a:p>
          <a:p>
            <a:pPr marL="285750" indent="-285750">
              <a:spcAft>
                <a:spcPts val="600"/>
              </a:spcAft>
              <a:buClr>
                <a:schemeClr val="accent2"/>
              </a:buClr>
              <a:buFont typeface="Arial" panose="020B0604020202020204" pitchFamily="34" charset="0"/>
              <a:buChar char="•"/>
              <a:defRPr/>
            </a:pPr>
            <a:r>
              <a:rPr lang="en-GB" sz="1700" dirty="0">
                <a:latin typeface="Roboto" panose="02000000000000000000" pitchFamily="2" charset="0"/>
                <a:ea typeface="Roboto" panose="02000000000000000000" pitchFamily="2" charset="0"/>
                <a:cs typeface="Roboto" panose="02000000000000000000" pitchFamily="2" charset="0"/>
              </a:rPr>
              <a:t>No more than 4000 characters across all three question prompts. </a:t>
            </a:r>
            <a:r>
              <a:rPr lang="en-GB" sz="1600" b="1" kern="100" dirty="0">
                <a:effectLst/>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a:t>
            </a:r>
            <a:endParaRPr lang="en-GB" sz="1600" dirty="0">
              <a:latin typeface="Roboto" panose="02000000000000000000" pitchFamily="2" charset="0"/>
              <a:ea typeface="Roboto" panose="02000000000000000000" pitchFamily="2" charset="0"/>
              <a:cs typeface="Roboto" panose="02000000000000000000" pitchFamily="2" charset="0"/>
            </a:endParaRPr>
          </a:p>
          <a:p>
            <a:pPr marL="285750" indent="-285750">
              <a:spcAft>
                <a:spcPts val="600"/>
              </a:spcAft>
              <a:buClr>
                <a:schemeClr val="accent2"/>
              </a:buClr>
              <a:buFont typeface="Arial" panose="020B0604020202020204" pitchFamily="34" charset="0"/>
              <a:buChar char="•"/>
              <a:defRPr/>
            </a:pPr>
            <a:r>
              <a:rPr lang="en-GB" sz="1700" dirty="0">
                <a:latin typeface="Roboto" panose="02000000000000000000" pitchFamily="2" charset="0"/>
                <a:ea typeface="Roboto" panose="02000000000000000000" pitchFamily="2" charset="0"/>
                <a:cs typeface="Roboto" panose="02000000000000000000" pitchFamily="2" charset="0"/>
              </a:rPr>
              <a:t>A minimum of 350 characters per question prompt. </a:t>
            </a:r>
            <a:r>
              <a:rPr lang="en-GB" sz="1800" b="1" kern="100" dirty="0">
                <a:effectLst/>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a:t>
            </a:r>
            <a:endParaRPr lang="en-GB" sz="1700" dirty="0">
              <a:latin typeface="Roboto" panose="02000000000000000000" pitchFamily="2" charset="0"/>
              <a:ea typeface="Roboto" panose="02000000000000000000" pitchFamily="2" charset="0"/>
              <a:cs typeface="Roboto" panose="02000000000000000000" pitchFamily="2" charset="0"/>
            </a:endParaRPr>
          </a:p>
          <a:p>
            <a:pPr marL="285750" indent="-285750">
              <a:spcAft>
                <a:spcPts val="600"/>
              </a:spcAft>
              <a:buClr>
                <a:schemeClr val="accent2"/>
              </a:buClr>
              <a:buFont typeface="Arial" panose="020B0604020202020204" pitchFamily="34" charset="0"/>
              <a:buChar char="•"/>
              <a:defRPr/>
            </a:pPr>
            <a:r>
              <a:rPr lang="en-GB" sz="1700" dirty="0">
                <a:latin typeface="Roboto" panose="02000000000000000000" pitchFamily="2" charset="0"/>
                <a:ea typeface="Roboto" panose="02000000000000000000" pitchFamily="2" charset="0"/>
                <a:cs typeface="Roboto" panose="02000000000000000000" pitchFamily="2" charset="0"/>
              </a:rPr>
              <a:t>Not wasted any characters listing information that can be found on my UCAS application such as grades and subjects. </a:t>
            </a:r>
            <a:r>
              <a:rPr lang="en-GB" sz="1800" b="1" kern="100" dirty="0">
                <a:effectLst/>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a:t>
            </a:r>
            <a:endParaRPr lang="en-GB" sz="1700" dirty="0">
              <a:latin typeface="Roboto" panose="02000000000000000000" pitchFamily="2" charset="0"/>
              <a:ea typeface="Roboto" panose="02000000000000000000" pitchFamily="2" charset="0"/>
              <a:cs typeface="Roboto" panose="02000000000000000000" pitchFamily="2" charset="0"/>
            </a:endParaRPr>
          </a:p>
          <a:p>
            <a:pPr marL="285750" indent="-285750">
              <a:spcAft>
                <a:spcPts val="600"/>
              </a:spcAft>
              <a:buClr>
                <a:schemeClr val="accent2"/>
              </a:buClr>
              <a:buFont typeface="Arial" panose="020B0604020202020204" pitchFamily="34" charset="0"/>
              <a:buChar char="•"/>
              <a:defRPr/>
            </a:pPr>
            <a:r>
              <a:rPr lang="en-GB" sz="1700" dirty="0">
                <a:latin typeface="Roboto" panose="02000000000000000000" pitchFamily="2" charset="0"/>
                <a:ea typeface="Roboto" panose="02000000000000000000" pitchFamily="2" charset="0"/>
                <a:cs typeface="Roboto" panose="02000000000000000000" pitchFamily="2" charset="0"/>
              </a:rPr>
              <a:t>Not repeated any information, evidence or examples across the three questions. </a:t>
            </a:r>
            <a:r>
              <a:rPr lang="en-GB" sz="1800" b="1" kern="100" dirty="0">
                <a:effectLst/>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a:t>
            </a:r>
          </a:p>
          <a:p>
            <a:pPr>
              <a:spcAft>
                <a:spcPts val="600"/>
              </a:spcAft>
              <a:buClr>
                <a:schemeClr val="accent2"/>
              </a:buClr>
              <a:defRPr/>
            </a:pPr>
            <a:r>
              <a:rPr lang="en-GB" sz="1700" i="1" dirty="0">
                <a:latin typeface="Roboto" panose="02000000000000000000" pitchFamily="2" charset="0"/>
                <a:ea typeface="Roboto" panose="02000000000000000000" pitchFamily="2" charset="0"/>
                <a:cs typeface="Roboto" panose="02000000000000000000" pitchFamily="2" charset="0"/>
              </a:rPr>
              <a:t>Remember that universities and colleges view the three questions as a whole. </a:t>
            </a:r>
            <a:endParaRPr kumimoji="0" lang="en-GB" sz="170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1929755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F310C-0960-4082-8537-51DBD31117A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70CF119-989F-0239-C5E0-7A6231477C7D}"/>
              </a:ext>
            </a:extLst>
          </p:cNvPr>
          <p:cNvSpPr txBox="1">
            <a:spLocks/>
          </p:cNvSpPr>
          <p:nvPr/>
        </p:nvSpPr>
        <p:spPr>
          <a:xfrm>
            <a:off x="756984" y="411696"/>
            <a:ext cx="6374765" cy="864079"/>
          </a:xfrm>
          <a:prstGeom prst="rect">
            <a:avLst/>
          </a:prstGeom>
        </p:spPr>
        <p:txBody>
          <a:bodyPr vert="horz" wrap="none" lIns="0" tIns="0" rIns="0" bIns="0" rtlCol="0" anchor="b">
            <a:noAutofit/>
          </a:bodyPr>
          <a:lstStyle>
            <a:lvl1pPr algn="l" defTabSz="914377" rtl="0" eaLnBrk="1" latinLnBrk="0" hangingPunct="1">
              <a:lnSpc>
                <a:spcPct val="90000"/>
              </a:lnSpc>
              <a:spcBef>
                <a:spcPct val="0"/>
              </a:spcBef>
              <a:buNone/>
              <a:defRPr sz="4800" b="1" kern="1200">
                <a:solidFill>
                  <a:schemeClr val="tx1"/>
                </a:solidFill>
                <a:latin typeface="+mn-lt"/>
                <a:ea typeface="Roboto" panose="02000000000000000000" pitchFamily="2" charset="0"/>
                <a:cs typeface="Roboto" panose="02000000000000000000" pitchFamily="2"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6000" u="none" strike="noStrike" kern="1200" cap="none" spc="0" normalizeH="0" baseline="0" noProof="0" dirty="0">
                <a:ln>
                  <a:noFill/>
                </a:ln>
                <a:solidFill>
                  <a:schemeClr val="accent5"/>
                </a:solidFill>
                <a:effectLst/>
                <a:uLnTx/>
                <a:uFillTx/>
                <a:latin typeface="Apricus Black" pitchFamily="2" charset="0"/>
              </a:rPr>
              <a:t>Proofreading your personal statement  </a:t>
            </a:r>
          </a:p>
        </p:txBody>
      </p:sp>
      <p:sp>
        <p:nvSpPr>
          <p:cNvPr id="25" name="Rectangle 24">
            <a:extLst>
              <a:ext uri="{FF2B5EF4-FFF2-40B4-BE49-F238E27FC236}">
                <a16:creationId xmlns:a16="http://schemas.microsoft.com/office/drawing/2014/main" id="{9628FB92-9602-7314-51CE-0842BCAC9F66}"/>
              </a:ext>
            </a:extLst>
          </p:cNvPr>
          <p:cNvSpPr/>
          <p:nvPr/>
        </p:nvSpPr>
        <p:spPr>
          <a:xfrm>
            <a:off x="3062908" y="3117389"/>
            <a:ext cx="1800000" cy="135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54" name="Rectangle 53">
            <a:extLst>
              <a:ext uri="{FF2B5EF4-FFF2-40B4-BE49-F238E27FC236}">
                <a16:creationId xmlns:a16="http://schemas.microsoft.com/office/drawing/2014/main" id="{E2EE5562-D633-BAFE-9352-65BD094D2DBA}"/>
              </a:ext>
            </a:extLst>
          </p:cNvPr>
          <p:cNvSpPr/>
          <p:nvPr/>
        </p:nvSpPr>
        <p:spPr>
          <a:xfrm>
            <a:off x="7431512" y="3117389"/>
            <a:ext cx="1704184" cy="135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solidFill>
                <a:schemeClr val="tx1"/>
              </a:solidFill>
              <a:latin typeface="Roboto" panose="02000000000000000000" pitchFamily="2" charset="0"/>
              <a:ea typeface="Roboto" panose="02000000000000000000" pitchFamily="2" charset="0"/>
              <a:cs typeface="Roboto" panose="02000000000000000000" pitchFamily="2" charset="0"/>
            </a:endParaRPr>
          </a:p>
        </p:txBody>
      </p:sp>
      <p:pic>
        <p:nvPicPr>
          <p:cNvPr id="2" name="Picture 1">
            <a:extLst>
              <a:ext uri="{FF2B5EF4-FFF2-40B4-BE49-F238E27FC236}">
                <a16:creationId xmlns:a16="http://schemas.microsoft.com/office/drawing/2014/main" id="{26FA69E6-C0BF-C902-5491-3C4234823894}"/>
              </a:ext>
            </a:extLst>
          </p:cNvPr>
          <p:cNvPicPr>
            <a:picLocks noChangeAspect="1"/>
          </p:cNvPicPr>
          <p:nvPr/>
        </p:nvPicPr>
        <p:blipFill>
          <a:blip r:embed="rId2"/>
          <a:stretch>
            <a:fillRect/>
          </a:stretch>
        </p:blipFill>
        <p:spPr>
          <a:xfrm>
            <a:off x="9135696" y="3473245"/>
            <a:ext cx="3870988" cy="3870988"/>
          </a:xfrm>
          <a:prstGeom prst="rect">
            <a:avLst/>
          </a:prstGeom>
        </p:spPr>
      </p:pic>
      <p:grpSp>
        <p:nvGrpSpPr>
          <p:cNvPr id="3" name="Group 2">
            <a:extLst>
              <a:ext uri="{FF2B5EF4-FFF2-40B4-BE49-F238E27FC236}">
                <a16:creationId xmlns:a16="http://schemas.microsoft.com/office/drawing/2014/main" id="{5DBAA31F-DF86-EEF9-B628-AE700C00CC14}"/>
              </a:ext>
            </a:extLst>
          </p:cNvPr>
          <p:cNvGrpSpPr/>
          <p:nvPr/>
        </p:nvGrpSpPr>
        <p:grpSpPr>
          <a:xfrm>
            <a:off x="584897" y="1504075"/>
            <a:ext cx="3004796" cy="5236967"/>
            <a:chOff x="803275" y="1611773"/>
            <a:chExt cx="3004796" cy="5236967"/>
          </a:xfrm>
        </p:grpSpPr>
        <p:sp>
          <p:nvSpPr>
            <p:cNvPr id="5" name="Rectangle 4">
              <a:extLst>
                <a:ext uri="{FF2B5EF4-FFF2-40B4-BE49-F238E27FC236}">
                  <a16:creationId xmlns:a16="http://schemas.microsoft.com/office/drawing/2014/main" id="{7ECF5A28-0F70-BFFB-C0B4-BD95E7BE70A1}"/>
                </a:ext>
              </a:extLst>
            </p:cNvPr>
            <p:cNvSpPr/>
            <p:nvPr/>
          </p:nvSpPr>
          <p:spPr>
            <a:xfrm>
              <a:off x="803275" y="1611773"/>
              <a:ext cx="3004796" cy="5236967"/>
            </a:xfrm>
            <a:prstGeom prst="rect">
              <a:avLst/>
            </a:prstGeom>
            <a:solidFill>
              <a:schemeClr val="accent5">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FF33C9-498E-83B2-4894-709A42542DCD}"/>
                </a:ext>
              </a:extLst>
            </p:cNvPr>
            <p:cNvSpPr/>
            <p:nvPr/>
          </p:nvSpPr>
          <p:spPr>
            <a:xfrm>
              <a:off x="803275" y="1611774"/>
              <a:ext cx="3004796" cy="120087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12C29E4-7915-B79A-8DB8-BAC6CC57D639}"/>
                </a:ext>
              </a:extLst>
            </p:cNvPr>
            <p:cNvSpPr txBox="1"/>
            <p:nvPr/>
          </p:nvSpPr>
          <p:spPr>
            <a:xfrm>
              <a:off x="1088020" y="1919823"/>
              <a:ext cx="2430684" cy="584775"/>
            </a:xfrm>
            <a:prstGeom prst="rect">
              <a:avLst/>
            </a:prstGeom>
            <a:noFill/>
          </p:spPr>
          <p:txBody>
            <a:bodyPr wrap="square" rtlCol="0">
              <a:spAutoFit/>
            </a:bodyPr>
            <a:lstStyle/>
            <a:p>
              <a:pPr algn="ctr"/>
              <a:r>
                <a:rPr lang="en-GB" sz="1600" b="1" i="0" dirty="0">
                  <a:solidFill>
                    <a:schemeClr val="bg1"/>
                  </a:solidFill>
                  <a:latin typeface="Roboto" panose="02000000000000000000" pitchFamily="2" charset="0"/>
                  <a:ea typeface="Roboto" panose="02000000000000000000" pitchFamily="2" charset="0"/>
                  <a:cs typeface="Roboto" panose="02000000000000000000" pitchFamily="2" charset="0"/>
                </a:rPr>
                <a:t>It’s important to proofread.</a:t>
              </a:r>
              <a:endParaRPr lang="en-US" sz="1600" b="1" i="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2" name="TextBox 11">
              <a:extLst>
                <a:ext uri="{FF2B5EF4-FFF2-40B4-BE49-F238E27FC236}">
                  <a16:creationId xmlns:a16="http://schemas.microsoft.com/office/drawing/2014/main" id="{FB88AB01-7190-25C3-9B61-6F1193D7F3FC}"/>
                </a:ext>
              </a:extLst>
            </p:cNvPr>
            <p:cNvSpPr txBox="1"/>
            <p:nvPr/>
          </p:nvSpPr>
          <p:spPr>
            <a:xfrm>
              <a:off x="989635" y="2812647"/>
              <a:ext cx="2627453" cy="3924151"/>
            </a:xfrm>
            <a:prstGeom prst="rect">
              <a:avLst/>
            </a:prstGeom>
            <a:noFill/>
          </p:spPr>
          <p:txBody>
            <a:bodyPr wrap="square" rtlCol="0">
              <a:spAutoFit/>
            </a:bodyPr>
            <a:lstStyle/>
            <a:p>
              <a:pPr marL="285750" lvl="0" indent="-285750">
                <a:spcAft>
                  <a:spcPts val="1000"/>
                </a:spcAft>
                <a:buClr>
                  <a:schemeClr val="accent5"/>
                </a:buClr>
                <a:buFont typeface="Arial" panose="020B0604020202020204" pitchFamily="34" charset="0"/>
                <a:buChar char="•"/>
              </a:pPr>
              <a:r>
                <a:rPr lang="en-GB" sz="1600" dirty="0">
                  <a:latin typeface="Roboto" panose="02000000000000000000" pitchFamily="2" charset="0"/>
                  <a:ea typeface="Roboto" panose="02000000000000000000" pitchFamily="2" charset="0"/>
                  <a:cs typeface="Roboto" panose="02000000000000000000" pitchFamily="2" charset="0"/>
                </a:rPr>
                <a:t>Checking for spelling, punctuation and grammatical errors is an important review task. </a:t>
              </a:r>
              <a:endParaRPr lang="en-US" sz="1600" dirty="0">
                <a:latin typeface="Roboto" panose="02000000000000000000" pitchFamily="2" charset="0"/>
                <a:ea typeface="Roboto" panose="02000000000000000000" pitchFamily="2" charset="0"/>
                <a:cs typeface="Roboto" panose="02000000000000000000" pitchFamily="2" charset="0"/>
              </a:endParaRPr>
            </a:p>
            <a:p>
              <a:pPr marL="285750" indent="-285750">
                <a:spcAft>
                  <a:spcPts val="1000"/>
                </a:spcAft>
                <a:buClr>
                  <a:schemeClr val="accent5"/>
                </a:buClr>
                <a:buFont typeface="Arial" panose="020B0604020202020204" pitchFamily="34" charset="0"/>
                <a:buChar char="•"/>
              </a:pPr>
              <a:r>
                <a:rPr lang="en-GB" sz="1600" dirty="0">
                  <a:latin typeface="Roboto" panose="02000000000000000000" pitchFamily="2" charset="0"/>
                  <a:ea typeface="Roboto" panose="02000000000000000000" pitchFamily="2" charset="0"/>
                  <a:cs typeface="Roboto" panose="02000000000000000000" pitchFamily="2" charset="0"/>
                </a:rPr>
                <a:t>But it can be tricky to find errors in your own work.</a:t>
              </a:r>
            </a:p>
            <a:p>
              <a:pPr marL="285750" indent="-285750">
                <a:spcAft>
                  <a:spcPts val="1000"/>
                </a:spcAft>
                <a:buClr>
                  <a:schemeClr val="accent5"/>
                </a:buClr>
                <a:buFont typeface="Arial" panose="020B0604020202020204" pitchFamily="34" charset="0"/>
                <a:buChar char="•"/>
              </a:pPr>
              <a:r>
                <a:rPr lang="en-GB" sz="1600" dirty="0">
                  <a:latin typeface="Roboto" panose="02000000000000000000" pitchFamily="2" charset="0"/>
                  <a:ea typeface="Roboto" panose="02000000000000000000" pitchFamily="2" charset="0"/>
                  <a:cs typeface="Roboto" panose="02000000000000000000" pitchFamily="2" charset="0"/>
                </a:rPr>
                <a:t>You can really benefit from somebody else reading through your personal statement and providing feedback too.</a:t>
              </a:r>
            </a:p>
            <a:p>
              <a:pPr marL="285750" lvl="0" indent="-285750">
                <a:spcAft>
                  <a:spcPts val="1000"/>
                </a:spcAft>
                <a:buClr>
                  <a:schemeClr val="accent5"/>
                </a:buClr>
                <a:buFont typeface="Arial" panose="020B0604020202020204" pitchFamily="34" charset="0"/>
                <a:buChar char="•"/>
              </a:pPr>
              <a:endParaRPr lang="en-US" sz="1600" dirty="0">
                <a:latin typeface="Roboto" panose="02000000000000000000" pitchFamily="2" charset="0"/>
                <a:ea typeface="Roboto" panose="02000000000000000000" pitchFamily="2" charset="0"/>
                <a:cs typeface="Roboto" panose="02000000000000000000" pitchFamily="2" charset="0"/>
              </a:endParaRPr>
            </a:p>
          </p:txBody>
        </p:sp>
      </p:grpSp>
      <p:grpSp>
        <p:nvGrpSpPr>
          <p:cNvPr id="13" name="Group 12">
            <a:extLst>
              <a:ext uri="{FF2B5EF4-FFF2-40B4-BE49-F238E27FC236}">
                <a16:creationId xmlns:a16="http://schemas.microsoft.com/office/drawing/2014/main" id="{53415C0C-7168-A678-DFF2-66D4FEAD7B1E}"/>
              </a:ext>
            </a:extLst>
          </p:cNvPr>
          <p:cNvGrpSpPr/>
          <p:nvPr/>
        </p:nvGrpSpPr>
        <p:grpSpPr>
          <a:xfrm>
            <a:off x="3889863" y="1504074"/>
            <a:ext cx="3004796" cy="5236967"/>
            <a:chOff x="4593602" y="1611774"/>
            <a:chExt cx="3004796" cy="3978798"/>
          </a:xfrm>
        </p:grpSpPr>
        <p:sp>
          <p:nvSpPr>
            <p:cNvPr id="14" name="Rectangle 13">
              <a:extLst>
                <a:ext uri="{FF2B5EF4-FFF2-40B4-BE49-F238E27FC236}">
                  <a16:creationId xmlns:a16="http://schemas.microsoft.com/office/drawing/2014/main" id="{A34FA710-1898-7AA8-F88C-D5A6380471B7}"/>
                </a:ext>
              </a:extLst>
            </p:cNvPr>
            <p:cNvSpPr/>
            <p:nvPr/>
          </p:nvSpPr>
          <p:spPr>
            <a:xfrm>
              <a:off x="4593602" y="1611774"/>
              <a:ext cx="3004796" cy="3978798"/>
            </a:xfrm>
            <a:prstGeom prst="rect">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BCBDAD0-6DA9-03E3-1A18-68880FFC606A}"/>
                </a:ext>
              </a:extLst>
            </p:cNvPr>
            <p:cNvSpPr/>
            <p:nvPr/>
          </p:nvSpPr>
          <p:spPr>
            <a:xfrm>
              <a:off x="4593602" y="1611774"/>
              <a:ext cx="3004796" cy="91236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F3E0909-14FA-78BC-8C06-2DFE90137924}"/>
                </a:ext>
              </a:extLst>
            </p:cNvPr>
            <p:cNvSpPr txBox="1"/>
            <p:nvPr/>
          </p:nvSpPr>
          <p:spPr>
            <a:xfrm>
              <a:off x="4822785" y="1846305"/>
              <a:ext cx="2569580" cy="257217"/>
            </a:xfrm>
            <a:prstGeom prst="rect">
              <a:avLst/>
            </a:prstGeom>
            <a:noFill/>
          </p:spPr>
          <p:txBody>
            <a:bodyPr wrap="square" rtlCol="0">
              <a:spAutoFit/>
            </a:bodyPr>
            <a:lstStyle/>
            <a:p>
              <a:pPr lvl="0" algn="ctr" rtl="0"/>
              <a:r>
                <a:rPr lang="en-GB" sz="1600" b="1" dirty="0">
                  <a:solidFill>
                    <a:schemeClr val="bg1"/>
                  </a:solidFill>
                  <a:latin typeface="Roboto" panose="02000000000000000000" pitchFamily="2" charset="0"/>
                  <a:ea typeface="Roboto" panose="02000000000000000000" pitchFamily="2" charset="0"/>
                  <a:cs typeface="Roboto" panose="02000000000000000000" pitchFamily="2" charset="0"/>
                </a:rPr>
                <a:t>Tips for proofreading.</a:t>
              </a:r>
              <a:endParaRPr lang="en-US" sz="1600" b="1" i="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7" name="TextBox 16">
              <a:extLst>
                <a:ext uri="{FF2B5EF4-FFF2-40B4-BE49-F238E27FC236}">
                  <a16:creationId xmlns:a16="http://schemas.microsoft.com/office/drawing/2014/main" id="{45459A40-F2F3-7F3D-5F3C-8097AAA4CDEB}"/>
                </a:ext>
              </a:extLst>
            </p:cNvPr>
            <p:cNvSpPr txBox="1"/>
            <p:nvPr/>
          </p:nvSpPr>
          <p:spPr>
            <a:xfrm>
              <a:off x="4744073" y="2543342"/>
              <a:ext cx="2627453" cy="2958779"/>
            </a:xfrm>
            <a:prstGeom prst="rect">
              <a:avLst/>
            </a:prstGeom>
            <a:noFill/>
          </p:spPr>
          <p:txBody>
            <a:bodyPr wrap="square" rtlCol="0">
              <a:spAutoFit/>
            </a:bodyPr>
            <a:lstStyle/>
            <a:p>
              <a:pPr marL="228600" lvl="0" indent="-228600" defTabSz="889000">
                <a:lnSpc>
                  <a:spcPct val="90000"/>
                </a:lnSpc>
                <a:spcBef>
                  <a:spcPct val="0"/>
                </a:spcBef>
                <a:spcAft>
                  <a:spcPts val="1000"/>
                </a:spcAft>
                <a:buClr>
                  <a:schemeClr val="tx1"/>
                </a:buClr>
                <a:buChar char="•"/>
              </a:pPr>
              <a:r>
                <a:rPr lang="en-GB" sz="1600" dirty="0">
                  <a:latin typeface="Roboto"/>
                  <a:ea typeface="Roboto"/>
                  <a:cs typeface="Roboto"/>
                </a:rPr>
                <a:t>T</a:t>
              </a:r>
              <a:r>
                <a:rPr lang="en-GB" sz="1600" i="0" kern="1200" dirty="0">
                  <a:latin typeface="Roboto"/>
                  <a:ea typeface="Roboto"/>
                  <a:cs typeface="Roboto"/>
                </a:rPr>
                <a:t>ake a break before proofreading. It’s harder to spot errors if you do it immediately after completing your work. </a:t>
              </a:r>
            </a:p>
            <a:p>
              <a:pPr marL="228600" lvl="0" indent="-228600" defTabSz="889000">
                <a:lnSpc>
                  <a:spcPct val="90000"/>
                </a:lnSpc>
                <a:spcBef>
                  <a:spcPct val="0"/>
                </a:spcBef>
                <a:spcAft>
                  <a:spcPts val="1000"/>
                </a:spcAft>
                <a:buClr>
                  <a:schemeClr val="tx1"/>
                </a:buClr>
                <a:buChar char="•"/>
              </a:pPr>
              <a:r>
                <a:rPr lang="en-GB" sz="1600" i="0" kern="1200" dirty="0">
                  <a:latin typeface="Roboto"/>
                  <a:ea typeface="Roboto"/>
                  <a:cs typeface="Roboto"/>
                </a:rPr>
                <a:t>Use the spellcheck function on your computer </a:t>
              </a:r>
              <a:r>
                <a:rPr lang="en-GB" sz="1600" kern="1200" dirty="0">
                  <a:latin typeface="Roboto"/>
                  <a:ea typeface="Roboto"/>
                  <a:cs typeface="Roboto"/>
                </a:rPr>
                <a:t>but make sure </a:t>
              </a:r>
              <a:r>
                <a:rPr lang="en-GB" sz="1600" dirty="0">
                  <a:latin typeface="Roboto"/>
                  <a:ea typeface="Roboto"/>
                  <a:cs typeface="Roboto"/>
                </a:rPr>
                <a:t>the dictionary</a:t>
              </a:r>
              <a:r>
                <a:rPr lang="en-GB" sz="1600" kern="1200" dirty="0">
                  <a:latin typeface="Roboto"/>
                  <a:ea typeface="Roboto"/>
                  <a:cs typeface="Roboto"/>
                </a:rPr>
                <a:t> is set to English (United Kingdom).</a:t>
              </a:r>
            </a:p>
            <a:p>
              <a:pPr marL="228600" lvl="0" indent="-228600" defTabSz="889000">
                <a:lnSpc>
                  <a:spcPct val="90000"/>
                </a:lnSpc>
                <a:spcBef>
                  <a:spcPct val="0"/>
                </a:spcBef>
                <a:spcAft>
                  <a:spcPts val="1000"/>
                </a:spcAft>
                <a:buClr>
                  <a:schemeClr val="tx1"/>
                </a:buClr>
                <a:buChar char="•"/>
              </a:pPr>
              <a:r>
                <a:rPr lang="en-GB" sz="1600" i="0" kern="1200" dirty="0">
                  <a:latin typeface="Roboto"/>
                  <a:ea typeface="Roboto"/>
                  <a:cs typeface="Roboto"/>
                </a:rPr>
                <a:t>Read your work aloud as it can make it easier to spot errors and sentences that just don’t sound right. </a:t>
              </a:r>
            </a:p>
          </p:txBody>
        </p:sp>
      </p:grpSp>
      <p:grpSp>
        <p:nvGrpSpPr>
          <p:cNvPr id="19" name="Group 18">
            <a:extLst>
              <a:ext uri="{FF2B5EF4-FFF2-40B4-BE49-F238E27FC236}">
                <a16:creationId xmlns:a16="http://schemas.microsoft.com/office/drawing/2014/main" id="{4496D91F-3A63-5FE1-2127-2DDC608DFDAC}"/>
              </a:ext>
            </a:extLst>
          </p:cNvPr>
          <p:cNvGrpSpPr/>
          <p:nvPr/>
        </p:nvGrpSpPr>
        <p:grpSpPr>
          <a:xfrm>
            <a:off x="7045130" y="1504073"/>
            <a:ext cx="3004796" cy="5268280"/>
            <a:chOff x="8378523" y="1611773"/>
            <a:chExt cx="3004796" cy="5268280"/>
          </a:xfrm>
        </p:grpSpPr>
        <p:sp>
          <p:nvSpPr>
            <p:cNvPr id="20" name="Rectangle 19">
              <a:extLst>
                <a:ext uri="{FF2B5EF4-FFF2-40B4-BE49-F238E27FC236}">
                  <a16:creationId xmlns:a16="http://schemas.microsoft.com/office/drawing/2014/main" id="{F55427C9-55F6-CB29-F4E5-B4DF5BB0E927}"/>
                </a:ext>
              </a:extLst>
            </p:cNvPr>
            <p:cNvSpPr/>
            <p:nvPr/>
          </p:nvSpPr>
          <p:spPr>
            <a:xfrm>
              <a:off x="8378523" y="1611773"/>
              <a:ext cx="3004796" cy="5236967"/>
            </a:xfrm>
            <a:prstGeom prst="rect">
              <a:avLst/>
            </a:prstGeom>
            <a:solidFill>
              <a:schemeClr val="accent2">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A792D82F-980A-A89D-0825-0920AA82B56F}"/>
                </a:ext>
              </a:extLst>
            </p:cNvPr>
            <p:cNvSpPr/>
            <p:nvPr/>
          </p:nvSpPr>
          <p:spPr>
            <a:xfrm>
              <a:off x="8378523" y="1611774"/>
              <a:ext cx="3004796" cy="120087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A6C40626-A035-A6D2-1D49-2E714A16192E}"/>
                </a:ext>
              </a:extLst>
            </p:cNvPr>
            <p:cNvSpPr txBox="1"/>
            <p:nvPr/>
          </p:nvSpPr>
          <p:spPr>
            <a:xfrm>
              <a:off x="8657863" y="1969415"/>
              <a:ext cx="2430684" cy="338554"/>
            </a:xfrm>
            <a:prstGeom prst="rect">
              <a:avLst/>
            </a:prstGeom>
            <a:noFill/>
          </p:spPr>
          <p:txBody>
            <a:bodyPr wrap="square" rtlCol="0">
              <a:spAutoFit/>
            </a:bodyPr>
            <a:lstStyle/>
            <a:p>
              <a:pPr lvl="0" algn="ctr" rtl="0"/>
              <a:r>
                <a:rPr lang="en-GB" sz="1600" b="1" i="0" dirty="0">
                  <a:solidFill>
                    <a:schemeClr val="bg1"/>
                  </a:solidFill>
                  <a:latin typeface="Roboto" panose="02000000000000000000" pitchFamily="2" charset="0"/>
                  <a:ea typeface="Roboto" panose="02000000000000000000" pitchFamily="2" charset="0"/>
                  <a:cs typeface="Roboto" panose="02000000000000000000" pitchFamily="2" charset="0"/>
                </a:rPr>
                <a:t>Ask a friend/relative to:</a:t>
              </a:r>
              <a:endParaRPr lang="en-US" sz="1600" b="1" i="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3" name="TextBox 22">
              <a:extLst>
                <a:ext uri="{FF2B5EF4-FFF2-40B4-BE49-F238E27FC236}">
                  <a16:creationId xmlns:a16="http://schemas.microsoft.com/office/drawing/2014/main" id="{67FDB2EA-2663-9411-B803-2A61AB4BFC31}"/>
                </a:ext>
              </a:extLst>
            </p:cNvPr>
            <p:cNvSpPr txBox="1"/>
            <p:nvPr/>
          </p:nvSpPr>
          <p:spPr>
            <a:xfrm>
              <a:off x="8465142" y="2837921"/>
              <a:ext cx="2816125" cy="4042132"/>
            </a:xfrm>
            <a:prstGeom prst="rect">
              <a:avLst/>
            </a:prstGeom>
            <a:noFill/>
          </p:spPr>
          <p:txBody>
            <a:bodyPr wrap="square" rtlCol="0">
              <a:spAutoFit/>
            </a:bodyPr>
            <a:lstStyle/>
            <a:p>
              <a:pPr marL="285750" lvl="0" indent="-285750">
                <a:spcAft>
                  <a:spcPts val="1000"/>
                </a:spcAft>
                <a:buClr>
                  <a:schemeClr val="accent2"/>
                </a:buClr>
                <a:buFont typeface="Arial" panose="020B0604020202020204" pitchFamily="34" charset="0"/>
                <a:buChar char="•"/>
              </a:pPr>
              <a:r>
                <a:rPr lang="en-GB" sz="1600" dirty="0">
                  <a:latin typeface="Roboto"/>
                  <a:ea typeface="Roboto"/>
                  <a:cs typeface="Roboto"/>
                </a:rPr>
                <a:t>R</a:t>
              </a:r>
              <a:r>
                <a:rPr lang="en-GB" sz="1600" b="0" i="0" dirty="0">
                  <a:latin typeface="Roboto"/>
                  <a:ea typeface="Roboto"/>
                  <a:cs typeface="Roboto"/>
                </a:rPr>
                <a:t>ead through your work a few times and focus on lookin</a:t>
              </a:r>
              <a:r>
                <a:rPr lang="en-GB" sz="1600" dirty="0">
                  <a:latin typeface="Roboto"/>
                  <a:ea typeface="Roboto"/>
                  <a:cs typeface="Roboto"/>
                </a:rPr>
                <a:t>g for one type of error at a time (spelling, punctuation and capital letters, sentence structures).</a:t>
              </a:r>
            </a:p>
            <a:p>
              <a:pPr marL="285750" lvl="0" indent="-285750">
                <a:spcAft>
                  <a:spcPts val="1000"/>
                </a:spcAft>
                <a:buClr>
                  <a:schemeClr val="accent2"/>
                </a:buClr>
                <a:buFont typeface="Arial" panose="020B0604020202020204" pitchFamily="34" charset="0"/>
                <a:buChar char="•"/>
              </a:pPr>
              <a:r>
                <a:rPr lang="en-GB" sz="1600" dirty="0">
                  <a:latin typeface="Roboto"/>
                  <a:ea typeface="Roboto"/>
                  <a:cs typeface="Roboto"/>
                </a:rPr>
                <a:t>Provide you with detailed feedback so that it is easy for you to identify where amendments are needed. </a:t>
              </a:r>
            </a:p>
            <a:p>
              <a:pPr marL="285750" lvl="0" indent="-285750">
                <a:spcAft>
                  <a:spcPts val="1000"/>
                </a:spcAft>
                <a:buClr>
                  <a:schemeClr val="accent2"/>
                </a:buClr>
                <a:buFont typeface="Arial" panose="020B0604020202020204" pitchFamily="34" charset="0"/>
                <a:buChar char="•"/>
              </a:pPr>
              <a:r>
                <a:rPr lang="en-GB" sz="1600" dirty="0">
                  <a:latin typeface="Roboto"/>
                  <a:ea typeface="Roboto"/>
                  <a:cs typeface="Roboto"/>
                </a:rPr>
                <a:t>Offer any further suggestions for improving your work. </a:t>
              </a:r>
            </a:p>
          </p:txBody>
        </p:sp>
      </p:grpSp>
    </p:spTree>
    <p:extLst>
      <p:ext uri="{BB962C8B-B14F-4D97-AF65-F5344CB8AC3E}">
        <p14:creationId xmlns:p14="http://schemas.microsoft.com/office/powerpoint/2010/main" val="24023024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C9BAE-96C5-4C4D-643A-A8E70CA1205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1EAC144-8DEC-E24E-B016-F2863FBCF416}"/>
              </a:ext>
            </a:extLst>
          </p:cNvPr>
          <p:cNvPicPr>
            <a:picLocks noChangeAspect="1"/>
          </p:cNvPicPr>
          <p:nvPr/>
        </p:nvPicPr>
        <p:blipFill>
          <a:blip r:embed="rId3"/>
          <a:stretch>
            <a:fillRect/>
          </a:stretch>
        </p:blipFill>
        <p:spPr>
          <a:xfrm>
            <a:off x="292913" y="1686424"/>
            <a:ext cx="11006766" cy="4442994"/>
          </a:xfrm>
          <a:prstGeom prst="rect">
            <a:avLst/>
          </a:prstGeom>
        </p:spPr>
      </p:pic>
      <p:sp>
        <p:nvSpPr>
          <p:cNvPr id="4" name="Title 1">
            <a:extLst>
              <a:ext uri="{FF2B5EF4-FFF2-40B4-BE49-F238E27FC236}">
                <a16:creationId xmlns:a16="http://schemas.microsoft.com/office/drawing/2014/main" id="{859E2FA0-0443-E2A1-9759-83B391713081}"/>
              </a:ext>
            </a:extLst>
          </p:cNvPr>
          <p:cNvSpPr txBox="1">
            <a:spLocks/>
          </p:cNvSpPr>
          <p:nvPr/>
        </p:nvSpPr>
        <p:spPr>
          <a:xfrm>
            <a:off x="292913" y="484835"/>
            <a:ext cx="6374765" cy="864079"/>
          </a:xfrm>
          <a:prstGeom prst="rect">
            <a:avLst/>
          </a:prstGeom>
        </p:spPr>
        <p:txBody>
          <a:bodyPr vert="horz" wrap="none" lIns="0" tIns="0" rIns="0" bIns="0" rtlCol="0" anchor="b">
            <a:noAutofit/>
          </a:bodyPr>
          <a:lstStyle>
            <a:lvl1pPr algn="l" defTabSz="914377" rtl="0" eaLnBrk="1" latinLnBrk="0" hangingPunct="1">
              <a:lnSpc>
                <a:spcPct val="90000"/>
              </a:lnSpc>
              <a:spcBef>
                <a:spcPct val="0"/>
              </a:spcBef>
              <a:buNone/>
              <a:defRPr sz="4800" b="1" kern="1200">
                <a:solidFill>
                  <a:schemeClr val="tx1"/>
                </a:solidFill>
                <a:latin typeface="+mn-lt"/>
                <a:ea typeface="Roboto" panose="02000000000000000000" pitchFamily="2" charset="0"/>
                <a:cs typeface="Roboto" panose="02000000000000000000" pitchFamily="2"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6000" u="none" strike="noStrike" kern="1200" cap="none" spc="0" normalizeH="0" baseline="0" noProof="0" dirty="0">
                <a:ln>
                  <a:noFill/>
                </a:ln>
                <a:solidFill>
                  <a:schemeClr val="accent5"/>
                </a:solidFill>
                <a:effectLst/>
                <a:uLnTx/>
                <a:uFillTx/>
                <a:latin typeface="Apricus Black" pitchFamily="2" charset="0"/>
              </a:rPr>
              <a:t>Using AI in your personal statement</a:t>
            </a:r>
          </a:p>
        </p:txBody>
      </p:sp>
      <p:sp>
        <p:nvSpPr>
          <p:cNvPr id="25" name="Rectangle 24">
            <a:extLst>
              <a:ext uri="{FF2B5EF4-FFF2-40B4-BE49-F238E27FC236}">
                <a16:creationId xmlns:a16="http://schemas.microsoft.com/office/drawing/2014/main" id="{8A0393CC-A816-42EF-507E-E0F78E6942F8}"/>
              </a:ext>
            </a:extLst>
          </p:cNvPr>
          <p:cNvSpPr/>
          <p:nvPr/>
        </p:nvSpPr>
        <p:spPr>
          <a:xfrm>
            <a:off x="3062908" y="3117389"/>
            <a:ext cx="1800000" cy="135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54" name="Rectangle 53">
            <a:extLst>
              <a:ext uri="{FF2B5EF4-FFF2-40B4-BE49-F238E27FC236}">
                <a16:creationId xmlns:a16="http://schemas.microsoft.com/office/drawing/2014/main" id="{E6FC8264-50E2-E5ED-095B-54C0E35412CE}"/>
              </a:ext>
            </a:extLst>
          </p:cNvPr>
          <p:cNvSpPr/>
          <p:nvPr/>
        </p:nvSpPr>
        <p:spPr>
          <a:xfrm>
            <a:off x="7431512" y="3117389"/>
            <a:ext cx="1704184" cy="135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solidFill>
                <a:schemeClr val="tx1"/>
              </a:solidFill>
              <a:latin typeface="Roboto" panose="02000000000000000000" pitchFamily="2" charset="0"/>
              <a:ea typeface="Roboto" panose="02000000000000000000" pitchFamily="2" charset="0"/>
              <a:cs typeface="Roboto" panose="02000000000000000000" pitchFamily="2" charset="0"/>
            </a:endParaRPr>
          </a:p>
        </p:txBody>
      </p:sp>
      <p:pic>
        <p:nvPicPr>
          <p:cNvPr id="2" name="Picture 1">
            <a:hlinkClick r:id="rId4"/>
            <a:extLst>
              <a:ext uri="{FF2B5EF4-FFF2-40B4-BE49-F238E27FC236}">
                <a16:creationId xmlns:a16="http://schemas.microsoft.com/office/drawing/2014/main" id="{267673C7-7CCF-874B-D051-047829734D35}"/>
              </a:ext>
            </a:extLst>
          </p:cNvPr>
          <p:cNvPicPr>
            <a:picLocks noChangeAspect="1"/>
          </p:cNvPicPr>
          <p:nvPr/>
        </p:nvPicPr>
        <p:blipFill>
          <a:blip r:embed="rId5"/>
          <a:stretch>
            <a:fillRect/>
          </a:stretch>
        </p:blipFill>
        <p:spPr>
          <a:xfrm>
            <a:off x="8643216" y="3983808"/>
            <a:ext cx="4090771" cy="4084674"/>
          </a:xfrm>
          <a:prstGeom prst="rect">
            <a:avLst/>
          </a:prstGeom>
        </p:spPr>
      </p:pic>
      <p:sp>
        <p:nvSpPr>
          <p:cNvPr id="10" name="TextBox 9">
            <a:extLst>
              <a:ext uri="{FF2B5EF4-FFF2-40B4-BE49-F238E27FC236}">
                <a16:creationId xmlns:a16="http://schemas.microsoft.com/office/drawing/2014/main" id="{1F05F9B2-1D09-0471-B17C-12BEF652F5E1}"/>
              </a:ext>
            </a:extLst>
          </p:cNvPr>
          <p:cNvSpPr txBox="1"/>
          <p:nvPr/>
        </p:nvSpPr>
        <p:spPr>
          <a:xfrm>
            <a:off x="550550" y="1882101"/>
            <a:ext cx="10288138" cy="4247317"/>
          </a:xfrm>
          <a:prstGeom prst="rect">
            <a:avLst/>
          </a:prstGeom>
          <a:noFill/>
        </p:spPr>
        <p:txBody>
          <a:bodyPr wrap="square" rtlCol="0">
            <a:spAutoFit/>
          </a:bodyPr>
          <a:lstStyle/>
          <a:p>
            <a:r>
              <a:rPr lang="en-GB" dirty="0">
                <a:latin typeface="Roboto" panose="02000000000000000000" pitchFamily="2" charset="0"/>
                <a:ea typeface="Roboto" panose="02000000000000000000" pitchFamily="2" charset="0"/>
                <a:cs typeface="Roboto" panose="02000000000000000000" pitchFamily="2" charset="0"/>
              </a:rPr>
              <a:t>AI features can support in researching and reviewing your personal statement document. Make sure you read UCAS </a:t>
            </a:r>
            <a:r>
              <a:rPr lang="en-GB" dirty="0">
                <a:latin typeface="Roboto" panose="02000000000000000000" pitchFamily="2" charset="0"/>
                <a:ea typeface="Roboto" panose="02000000000000000000" pitchFamily="2" charset="0"/>
                <a:cs typeface="Roboto" panose="02000000000000000000" pitchFamily="2" charset="0"/>
                <a:hlinkClick r:id="rId4"/>
              </a:rPr>
              <a:t>guidance on using AI </a:t>
            </a:r>
            <a:r>
              <a:rPr lang="en-GB" dirty="0">
                <a:latin typeface="Roboto" panose="02000000000000000000" pitchFamily="2" charset="0"/>
                <a:ea typeface="Roboto" panose="02000000000000000000" pitchFamily="2" charset="0"/>
                <a:cs typeface="Roboto" panose="02000000000000000000" pitchFamily="2" charset="0"/>
              </a:rPr>
              <a:t>when writing your personal statement. </a:t>
            </a:r>
          </a:p>
          <a:p>
            <a:endParaRPr lang="en-GB" dirty="0">
              <a:latin typeface="Roboto" panose="02000000000000000000" pitchFamily="2" charset="0"/>
              <a:ea typeface="Roboto" panose="02000000000000000000" pitchFamily="2" charset="0"/>
              <a:cs typeface="Roboto" panose="02000000000000000000" pitchFamily="2" charset="0"/>
            </a:endParaRPr>
          </a:p>
          <a:p>
            <a:r>
              <a:rPr lang="en-GB" dirty="0">
                <a:latin typeface="Roboto" panose="02000000000000000000" pitchFamily="2" charset="0"/>
                <a:ea typeface="Roboto" panose="02000000000000000000" pitchFamily="2" charset="0"/>
                <a:cs typeface="Roboto" panose="02000000000000000000" pitchFamily="2" charset="0"/>
              </a:rPr>
              <a:t>There are a few ways AI tools can assist you. </a:t>
            </a:r>
          </a:p>
          <a:p>
            <a:endParaRPr lang="en-GB" dirty="0">
              <a:latin typeface="Roboto" panose="02000000000000000000" pitchFamily="2" charset="0"/>
              <a:ea typeface="Roboto" panose="02000000000000000000" pitchFamily="2" charset="0"/>
              <a:cs typeface="Roboto" panose="02000000000000000000" pitchFamily="2" charset="0"/>
            </a:endParaRPr>
          </a:p>
          <a:p>
            <a:pPr marL="285750" indent="-285750" algn="l">
              <a:buFont typeface="Arial" panose="020B0604020202020204" pitchFamily="34" charset="0"/>
              <a:buChar char="•"/>
            </a:pPr>
            <a:r>
              <a:rPr lang="en-GB" b="1" i="0" dirty="0">
                <a:solidFill>
                  <a:srgbClr val="3B92D9"/>
                </a:solidFill>
                <a:effectLst/>
                <a:latin typeface="Roboto" panose="02000000000000000000" pitchFamily="2" charset="0"/>
              </a:rPr>
              <a:t>Brainstorm some ideas </a:t>
            </a:r>
            <a:r>
              <a:rPr lang="en-GB" b="0" i="0" dirty="0">
                <a:solidFill>
                  <a:srgbClr val="000000"/>
                </a:solidFill>
                <a:effectLst/>
                <a:latin typeface="Roboto" panose="02000000000000000000" pitchFamily="2" charset="0"/>
              </a:rPr>
              <a:t>about topics that are relevant to your chosen subject, which you can then relate to your own experiences and opinions. Or you could ask it to list skills that are relevant to the course you're applying for, allowing you to think about your own talents and how to convey them.</a:t>
            </a:r>
          </a:p>
          <a:p>
            <a:pPr marL="285750" indent="-285750" algn="l">
              <a:buFont typeface="Arial" panose="020B0604020202020204" pitchFamily="34" charset="0"/>
              <a:buChar char="•"/>
            </a:pPr>
            <a:endParaRPr lang="en-GB" b="1" i="0" dirty="0">
              <a:solidFill>
                <a:srgbClr val="000000"/>
              </a:solidFill>
              <a:effectLst/>
              <a:latin typeface="Roboto" panose="02000000000000000000" pitchFamily="2" charset="0"/>
            </a:endParaRPr>
          </a:p>
          <a:p>
            <a:pPr marL="285750" indent="-285750" algn="l">
              <a:buFont typeface="Arial" panose="020B0604020202020204" pitchFamily="34" charset="0"/>
              <a:buChar char="•"/>
            </a:pPr>
            <a:r>
              <a:rPr lang="en-GB" b="1" i="0" dirty="0">
                <a:solidFill>
                  <a:schemeClr val="accent5"/>
                </a:solidFill>
                <a:effectLst/>
                <a:latin typeface="Roboto" panose="02000000000000000000" pitchFamily="2" charset="0"/>
              </a:rPr>
              <a:t>Help with structure </a:t>
            </a:r>
            <a:r>
              <a:rPr lang="en-GB" i="0" dirty="0">
                <a:solidFill>
                  <a:srgbClr val="000000"/>
                </a:solidFill>
                <a:effectLst/>
                <a:latin typeface="Roboto" panose="02000000000000000000" pitchFamily="2" charset="0"/>
              </a:rPr>
              <a:t>y</a:t>
            </a:r>
            <a:r>
              <a:rPr lang="en-GB" b="0" i="0" dirty="0">
                <a:solidFill>
                  <a:srgbClr val="000000"/>
                </a:solidFill>
                <a:effectLst/>
                <a:latin typeface="Roboto" panose="02000000000000000000" pitchFamily="2" charset="0"/>
              </a:rPr>
              <a:t>ou may want some suggestions of structuring your personal statement. </a:t>
            </a:r>
          </a:p>
          <a:p>
            <a:pPr marL="285750" indent="-285750" algn="l">
              <a:buFont typeface="Arial" panose="020B0604020202020204" pitchFamily="34" charset="0"/>
              <a:buChar char="•"/>
            </a:pPr>
            <a:endParaRPr lang="en-GB" dirty="0">
              <a:solidFill>
                <a:srgbClr val="000000"/>
              </a:solidFill>
              <a:latin typeface="Roboto" panose="02000000000000000000" pitchFamily="2" charset="0"/>
            </a:endParaRPr>
          </a:p>
          <a:p>
            <a:pPr marL="285750" indent="-285750">
              <a:buFont typeface="Arial" panose="020B0604020202020204" pitchFamily="34" charset="0"/>
              <a:buChar char="•"/>
            </a:pPr>
            <a:r>
              <a:rPr lang="en-GB" b="1" dirty="0">
                <a:solidFill>
                  <a:schemeClr val="accent5"/>
                </a:solidFill>
                <a:latin typeface="Roboto" panose="02000000000000000000" pitchFamily="2" charset="0"/>
              </a:rPr>
              <a:t>C</a:t>
            </a:r>
            <a:r>
              <a:rPr lang="en-GB" b="1" i="0" dirty="0">
                <a:solidFill>
                  <a:schemeClr val="accent5"/>
                </a:solidFill>
                <a:effectLst/>
                <a:latin typeface="Roboto" panose="02000000000000000000" pitchFamily="2" charset="0"/>
              </a:rPr>
              <a:t>hecking readability </a:t>
            </a:r>
            <a:r>
              <a:rPr lang="en-GB" i="0" dirty="0">
                <a:solidFill>
                  <a:srgbClr val="000000"/>
                </a:solidFill>
                <a:effectLst/>
                <a:latin typeface="Roboto" panose="02000000000000000000" pitchFamily="2" charset="0"/>
              </a:rPr>
              <a:t>for example </a:t>
            </a:r>
            <a:r>
              <a:rPr lang="en-GB" b="0" i="0" dirty="0">
                <a:solidFill>
                  <a:srgbClr val="000000"/>
                </a:solidFill>
                <a:effectLst/>
                <a:latin typeface="Roboto" panose="02000000000000000000" pitchFamily="2" charset="0"/>
              </a:rPr>
              <a:t>ways to rephrase certain sentences to make them more concise, while maintaining their meaning.</a:t>
            </a:r>
          </a:p>
          <a:p>
            <a:endParaRPr lang="en-GB"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9803259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F0F18-42A5-137A-0920-38D83CCC4499}"/>
              </a:ext>
            </a:extLst>
          </p:cNvPr>
          <p:cNvSpPr txBox="1">
            <a:spLocks/>
          </p:cNvSpPr>
          <p:nvPr/>
        </p:nvSpPr>
        <p:spPr>
          <a:xfrm>
            <a:off x="803275" y="477403"/>
            <a:ext cx="6374765" cy="864079"/>
          </a:xfrm>
          <a:prstGeom prst="rect">
            <a:avLst/>
          </a:prstGeom>
        </p:spPr>
        <p:txBody>
          <a:bodyPr vert="horz" wrap="none" lIns="0" tIns="0" rIns="0" bIns="0" rtlCol="0" anchor="b">
            <a:noAutofit/>
          </a:bodyPr>
          <a:lstStyle>
            <a:lvl1pPr algn="l" defTabSz="914377" rtl="0" eaLnBrk="1" latinLnBrk="0" hangingPunct="1">
              <a:lnSpc>
                <a:spcPct val="90000"/>
              </a:lnSpc>
              <a:spcBef>
                <a:spcPct val="0"/>
              </a:spcBef>
              <a:buNone/>
              <a:defRPr sz="4800" b="1" kern="1200">
                <a:solidFill>
                  <a:schemeClr val="tx1"/>
                </a:solidFill>
                <a:latin typeface="+mn-lt"/>
                <a:ea typeface="Roboto" panose="02000000000000000000" pitchFamily="2" charset="0"/>
                <a:cs typeface="Roboto" panose="02000000000000000000" pitchFamily="2"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6000" u="none" strike="noStrike" kern="1200" cap="none" spc="0" normalizeH="0" baseline="0" noProof="0" dirty="0">
                <a:ln>
                  <a:noFill/>
                </a:ln>
                <a:solidFill>
                  <a:schemeClr val="accent5"/>
                </a:solidFill>
                <a:effectLst/>
                <a:uLnTx/>
                <a:uFillTx/>
                <a:latin typeface="Apricus Black" pitchFamily="2" charset="0"/>
              </a:rPr>
              <a:t>Dictionary definition </a:t>
            </a:r>
          </a:p>
        </p:txBody>
      </p:sp>
      <p:sp>
        <p:nvSpPr>
          <p:cNvPr id="3" name="TextBox 2">
            <a:extLst>
              <a:ext uri="{FF2B5EF4-FFF2-40B4-BE49-F238E27FC236}">
                <a16:creationId xmlns:a16="http://schemas.microsoft.com/office/drawing/2014/main" id="{638E5FEA-35F0-4100-2DA9-4D3D6871EB1A}"/>
              </a:ext>
            </a:extLst>
          </p:cNvPr>
          <p:cNvSpPr txBox="1"/>
          <p:nvPr/>
        </p:nvSpPr>
        <p:spPr>
          <a:xfrm>
            <a:off x="803275" y="2598211"/>
            <a:ext cx="10324973" cy="129266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600" b="1" u="none" strike="noStrike" kern="1200" cap="none" spc="0" normalizeH="0" baseline="0" noProof="0" dirty="0">
                <a:ln>
                  <a:noFill/>
                </a:ln>
                <a:solidFill>
                  <a:schemeClr val="accent5"/>
                </a:solidFill>
                <a:effectLst/>
                <a:uLnTx/>
                <a:uFillTx/>
                <a:latin typeface="Roboto" panose="02000000000000000000" pitchFamily="2" charset="0"/>
                <a:ea typeface="Roboto" panose="02000000000000000000" pitchFamily="2" charset="0"/>
                <a:cs typeface="Roboto" panose="02000000000000000000" pitchFamily="2" charset="0"/>
              </a:rPr>
              <a:t>1. </a:t>
            </a:r>
            <a:r>
              <a:rPr kumimoji="0" lang="en-GB" sz="1600" b="1"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Oxford English dictionary: </a:t>
            </a:r>
            <a:r>
              <a:rPr kumimoji="0" lang="en-GB" sz="1600" u="none" strike="noStrike" kern="1200" cap="none" spc="0" normalizeH="0" baseline="0" noProof="0" dirty="0">
                <a:ln>
                  <a:noFill/>
                </a:ln>
                <a:effectLst/>
                <a:highlight>
                  <a:srgbClr val="FFFFFF"/>
                </a:highlight>
                <a:uLnTx/>
                <a:uFillTx/>
                <a:latin typeface="Roboto Light" panose="02000000000000000000" pitchFamily="2" charset="0"/>
                <a:ea typeface="Roboto Light" panose="02000000000000000000" pitchFamily="2" charset="0"/>
                <a:cs typeface="Roboto Light" panose="02000000000000000000" pitchFamily="2" charset="0"/>
              </a:rPr>
              <a:t>A particular ability or type of ability</a:t>
            </a:r>
            <a:endParaRPr kumimoji="0" lang="en-GB" sz="1600" u="none" strike="noStrike" kern="1200" cap="none" spc="0" normalizeH="0" baseline="0" noProof="0" dirty="0">
              <a:ln>
                <a:noFill/>
              </a:ln>
              <a:effectLst/>
              <a:uLnTx/>
              <a:uFillTx/>
              <a:latin typeface="Roboto Light" panose="02000000000000000000" pitchFamily="2" charset="0"/>
              <a:ea typeface="Roboto Light" panose="02000000000000000000" pitchFamily="2" charset="0"/>
              <a:cs typeface="Roboto Light" panose="02000000000000000000" pitchFamily="2"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600" b="1" u="none" strike="noStrike" kern="1200" cap="none" spc="0" normalizeH="0" baseline="0" noProof="0" dirty="0">
                <a:ln>
                  <a:noFill/>
                </a:ln>
                <a:solidFill>
                  <a:schemeClr val="accent5"/>
                </a:solidFill>
                <a:effectLst/>
                <a:uLnTx/>
                <a:uFillTx/>
                <a:latin typeface="Roboto" panose="02000000000000000000" pitchFamily="2" charset="0"/>
                <a:ea typeface="Roboto" panose="02000000000000000000" pitchFamily="2" charset="0"/>
                <a:cs typeface="Roboto" panose="02000000000000000000" pitchFamily="2" charset="0"/>
              </a:rPr>
              <a:t>2. </a:t>
            </a:r>
            <a:r>
              <a:rPr kumimoji="0" lang="en-GB" sz="1600" b="1"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Cambridge English dictionary: </a:t>
            </a:r>
            <a:r>
              <a:rPr kumimoji="0" lang="en-GB" sz="1600" u="none" strike="noStrike" kern="1200" cap="none" spc="0" normalizeH="0" baseline="0" noProof="0" dirty="0">
                <a:ln>
                  <a:noFill/>
                </a:ln>
                <a:effectLst/>
                <a:uLnTx/>
                <a:uFillTx/>
                <a:latin typeface="Roboto Light" panose="02000000000000000000" pitchFamily="2" charset="0"/>
                <a:ea typeface="Roboto Light" panose="02000000000000000000" pitchFamily="2" charset="0"/>
                <a:cs typeface="Roboto Light" panose="02000000000000000000" pitchFamily="2" charset="0"/>
              </a:rPr>
              <a:t>An ability to do an activity or job well, especially because you have </a:t>
            </a:r>
            <a:r>
              <a:rPr lang="en-GB" sz="1600" dirty="0">
                <a:latin typeface="Roboto Light" panose="02000000000000000000" pitchFamily="2" charset="0"/>
                <a:ea typeface="Roboto Light" panose="02000000000000000000" pitchFamily="2" charset="0"/>
                <a:cs typeface="Roboto Light" panose="02000000000000000000" pitchFamily="2" charset="0"/>
              </a:rPr>
              <a:t>practised</a:t>
            </a:r>
            <a:r>
              <a:rPr kumimoji="0" lang="en-GB" sz="1600" u="none" strike="noStrike" kern="1200" cap="none" spc="0" normalizeH="0" baseline="0" noProof="0" dirty="0">
                <a:ln>
                  <a:noFill/>
                </a:ln>
                <a:effectLst/>
                <a:uLnTx/>
                <a:uFillTx/>
                <a:latin typeface="Roboto Light" panose="02000000000000000000" pitchFamily="2" charset="0"/>
                <a:ea typeface="Roboto Light" panose="02000000000000000000" pitchFamily="2" charset="0"/>
                <a:cs typeface="Roboto Light" panose="02000000000000000000" pitchFamily="2" charset="0"/>
              </a:rPr>
              <a:t> it</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600" b="1" u="none" strike="noStrike" kern="1200" cap="none" spc="0" normalizeH="0" baseline="0" noProof="0" dirty="0">
                <a:ln>
                  <a:noFill/>
                </a:ln>
                <a:solidFill>
                  <a:schemeClr val="accent5"/>
                </a:solidFill>
                <a:effectLst/>
                <a:uLnTx/>
                <a:uFillTx/>
                <a:latin typeface="Roboto" panose="02000000000000000000" pitchFamily="2" charset="0"/>
                <a:ea typeface="Roboto" panose="02000000000000000000" pitchFamily="2" charset="0"/>
                <a:cs typeface="Roboto" panose="02000000000000000000" pitchFamily="2" charset="0"/>
              </a:rPr>
              <a:t>3. </a:t>
            </a:r>
            <a:r>
              <a:rPr kumimoji="0" lang="en-GB" sz="1600" b="1" u="none" strike="noStrike" kern="1200" cap="none" spc="0" normalizeH="0" baseline="0" noProof="0" dirty="0" err="1">
                <a:ln>
                  <a:noFill/>
                </a:ln>
                <a:effectLst/>
                <a:uLnTx/>
                <a:uFillTx/>
                <a:latin typeface="Roboto" panose="02000000000000000000" pitchFamily="2" charset="0"/>
                <a:ea typeface="Roboto" panose="02000000000000000000" pitchFamily="2" charset="0"/>
                <a:cs typeface="Roboto" panose="02000000000000000000" pitchFamily="2" charset="0"/>
              </a:rPr>
              <a:t>Dictionary.com</a:t>
            </a:r>
            <a:r>
              <a:rPr kumimoji="0" lang="en-GB" sz="1600" b="1"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 </a:t>
            </a:r>
            <a:r>
              <a:rPr lang="en-GB" sz="1600" dirty="0">
                <a:latin typeface="Roboto Light" panose="02000000000000000000" pitchFamily="2" charset="0"/>
                <a:ea typeface="Roboto Light" panose="02000000000000000000" pitchFamily="2" charset="0"/>
                <a:cs typeface="Roboto Light" panose="02000000000000000000" pitchFamily="2" charset="0"/>
              </a:rPr>
              <a:t>The ability, coming from one's knowledge, practice, aptitude, etc., to do something well</a:t>
            </a:r>
            <a:endParaRPr kumimoji="0" lang="en-GB" sz="1600" u="none" strike="noStrike" kern="1200" cap="none" spc="0" normalizeH="0" baseline="0" noProof="0" dirty="0">
              <a:ln>
                <a:noFill/>
              </a:ln>
              <a:effectLst/>
              <a:uLnTx/>
              <a:uFillTx/>
              <a:latin typeface="Roboto Light" panose="02000000000000000000" pitchFamily="2" charset="0"/>
              <a:ea typeface="Roboto Light" panose="02000000000000000000" pitchFamily="2" charset="0"/>
              <a:cs typeface="Roboto Light" panose="02000000000000000000" pitchFamily="2"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600" b="1" u="none" strike="noStrike" kern="1200" cap="none" spc="0" normalizeH="0" baseline="0" noProof="0" dirty="0">
                <a:ln>
                  <a:noFill/>
                </a:ln>
                <a:solidFill>
                  <a:schemeClr val="accent5"/>
                </a:solidFill>
                <a:effectLst/>
                <a:uLnTx/>
                <a:uFillTx/>
                <a:latin typeface="Roboto" panose="02000000000000000000" pitchFamily="2" charset="0"/>
                <a:ea typeface="Roboto" panose="02000000000000000000" pitchFamily="2" charset="0"/>
                <a:cs typeface="Roboto" panose="02000000000000000000" pitchFamily="2" charset="0"/>
              </a:rPr>
              <a:t>4. </a:t>
            </a:r>
            <a:r>
              <a:rPr kumimoji="0" lang="en-GB" sz="1600" b="1"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American dictionary: </a:t>
            </a:r>
            <a:r>
              <a:rPr kumimoji="0" lang="en-GB" sz="1600" u="none" strike="noStrike" kern="1200" cap="none" spc="0" normalizeH="0" baseline="0" noProof="0" dirty="0">
                <a:ln>
                  <a:noFill/>
                </a:ln>
                <a:effectLst/>
                <a:uLnTx/>
                <a:uFillTx/>
                <a:latin typeface="Roboto Light" panose="02000000000000000000" pitchFamily="2" charset="0"/>
                <a:ea typeface="Roboto Light" panose="02000000000000000000" pitchFamily="2" charset="0"/>
                <a:cs typeface="Roboto Light" panose="02000000000000000000" pitchFamily="2" charset="0"/>
              </a:rPr>
              <a:t>A special ability to do something</a:t>
            </a:r>
          </a:p>
        </p:txBody>
      </p:sp>
      <p:sp>
        <p:nvSpPr>
          <p:cNvPr id="5" name="TextBox 4">
            <a:extLst>
              <a:ext uri="{FF2B5EF4-FFF2-40B4-BE49-F238E27FC236}">
                <a16:creationId xmlns:a16="http://schemas.microsoft.com/office/drawing/2014/main" id="{D8E40D68-03FC-2C06-9EBC-479181D18DC2}"/>
              </a:ext>
            </a:extLst>
          </p:cNvPr>
          <p:cNvSpPr txBox="1"/>
          <p:nvPr/>
        </p:nvSpPr>
        <p:spPr>
          <a:xfrm>
            <a:off x="815427" y="1744379"/>
            <a:ext cx="1577788" cy="677108"/>
          </a:xfrm>
          <a:prstGeom prst="rect">
            <a:avLst/>
          </a:prstGeom>
          <a:noFill/>
        </p:spPr>
        <p:txBody>
          <a:bodyPr wrap="square" lIns="0" tIns="0" rIns="0" bIns="0" rtlCol="0">
            <a:spAutoFit/>
          </a:bodyPr>
          <a:lstStyle/>
          <a:p>
            <a:r>
              <a:rPr kumimoji="0" lang="en-GB" sz="4400" b="1" u="none" strike="noStrike" kern="1200" cap="none" spc="0" normalizeH="0" baseline="0" noProof="0" dirty="0">
                <a:ln>
                  <a:noFill/>
                </a:ln>
                <a:solidFill>
                  <a:schemeClr val="accent2"/>
                </a:solidFill>
                <a:effectLst/>
                <a:uLnTx/>
                <a:uFillTx/>
                <a:latin typeface="Apricus Black" pitchFamily="2" charset="0"/>
              </a:rPr>
              <a:t>‘Skill’</a:t>
            </a:r>
            <a:endParaRPr lang="en-US" sz="4400" b="1" dirty="0">
              <a:solidFill>
                <a:schemeClr val="accent2"/>
              </a:solidFill>
              <a:latin typeface="Apricus Black" pitchFamily="2" charset="0"/>
            </a:endParaRPr>
          </a:p>
        </p:txBody>
      </p:sp>
      <p:pic>
        <p:nvPicPr>
          <p:cNvPr id="10" name="Graphic 9">
            <a:extLst>
              <a:ext uri="{FF2B5EF4-FFF2-40B4-BE49-F238E27FC236}">
                <a16:creationId xmlns:a16="http://schemas.microsoft.com/office/drawing/2014/main" id="{E0F74ED8-1F99-278C-FF66-E45EB70EAB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6399276" y="2218827"/>
            <a:ext cx="5792724" cy="5792724"/>
          </a:xfrm>
          <a:prstGeom prst="rect">
            <a:avLst/>
          </a:prstGeom>
        </p:spPr>
      </p:pic>
      <p:cxnSp>
        <p:nvCxnSpPr>
          <p:cNvPr id="15" name="Straight Connector 14">
            <a:extLst>
              <a:ext uri="{FF2B5EF4-FFF2-40B4-BE49-F238E27FC236}">
                <a16:creationId xmlns:a16="http://schemas.microsoft.com/office/drawing/2014/main" id="{06B96A02-3900-FB5B-6378-28B543FA8CEE}"/>
              </a:ext>
            </a:extLst>
          </p:cNvPr>
          <p:cNvCxnSpPr>
            <a:cxnSpLocks/>
            <a:stCxn id="13" idx="3"/>
          </p:cNvCxnSpPr>
          <p:nvPr/>
        </p:nvCxnSpPr>
        <p:spPr>
          <a:xfrm>
            <a:off x="6096000" y="4667679"/>
            <a:ext cx="1703832" cy="359"/>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7D8E9B67-6805-4269-4B1E-084BBEAAABEF}"/>
              </a:ext>
            </a:extLst>
          </p:cNvPr>
          <p:cNvCxnSpPr>
            <a:cxnSpLocks/>
          </p:cNvCxnSpPr>
          <p:nvPr/>
        </p:nvCxnSpPr>
        <p:spPr>
          <a:xfrm>
            <a:off x="7795233" y="4667678"/>
            <a:ext cx="306351" cy="734469"/>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59CF000B-3550-0F2A-A268-1E80B98301DC}"/>
              </a:ext>
            </a:extLst>
          </p:cNvPr>
          <p:cNvSpPr/>
          <p:nvPr/>
        </p:nvSpPr>
        <p:spPr>
          <a:xfrm>
            <a:off x="803274" y="4220168"/>
            <a:ext cx="5292726" cy="895021"/>
          </a:xfrm>
          <a:prstGeom prst="rect">
            <a:avLst/>
          </a:prstGeom>
          <a:solidFill>
            <a:schemeClr val="accent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770869B-766D-C127-F212-B5298D6EB377}"/>
              </a:ext>
            </a:extLst>
          </p:cNvPr>
          <p:cNvSpPr txBox="1"/>
          <p:nvPr/>
        </p:nvSpPr>
        <p:spPr>
          <a:xfrm>
            <a:off x="1123315" y="4436016"/>
            <a:ext cx="4801998" cy="487313"/>
          </a:xfrm>
          <a:prstGeom prst="rect">
            <a:avLst/>
          </a:prstGeom>
          <a:noFill/>
        </p:spPr>
        <p:txBody>
          <a:bodyPr wrap="square" lIns="0" tIns="0" rIns="0" bIns="0" rtlCol="0">
            <a:spAutoFit/>
          </a:bodyPr>
          <a:lstStyle/>
          <a:p>
            <a:pPr>
              <a:lnSpc>
                <a:spcPts val="1900"/>
              </a:lnSpc>
            </a:pPr>
            <a:r>
              <a:rPr kumimoji="0" lang="en-GB" sz="1600" i="1" u="none" strike="noStrike" kern="1200" cap="none" spc="0" normalizeH="0" baseline="0" noProof="0" dirty="0">
                <a:ln>
                  <a:noFill/>
                </a:ln>
                <a:solidFill>
                  <a:schemeClr val="bg1"/>
                </a:solidFill>
                <a:effectLst/>
                <a:uLnTx/>
                <a:uFillTx/>
                <a:latin typeface="Roboto Medium" panose="02000000000000000000" pitchFamily="2" charset="0"/>
                <a:ea typeface="Roboto Medium" panose="02000000000000000000" pitchFamily="2" charset="0"/>
                <a:cs typeface="Roboto Medium" panose="02000000000000000000" pitchFamily="2" charset="0"/>
              </a:rPr>
              <a:t>A particular ability that you develop through training and experience and that is useful (in a job)</a:t>
            </a:r>
            <a:endParaRPr lang="en-US" sz="1600" i="1" dirty="0">
              <a:solidFill>
                <a:schemeClr val="bg1"/>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27" name="Oval 26">
            <a:extLst>
              <a:ext uri="{FF2B5EF4-FFF2-40B4-BE49-F238E27FC236}">
                <a16:creationId xmlns:a16="http://schemas.microsoft.com/office/drawing/2014/main" id="{12EAD51D-55B6-C054-D7BB-D56EA0FF7C26}"/>
              </a:ext>
            </a:extLst>
          </p:cNvPr>
          <p:cNvSpPr/>
          <p:nvPr/>
        </p:nvSpPr>
        <p:spPr>
          <a:xfrm>
            <a:off x="8052761" y="5353324"/>
            <a:ext cx="97646" cy="9764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69491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4C654-5A26-13EA-CE02-17F6F71E1C3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B3B410C-BD55-2406-A437-30B4B3828E71}"/>
              </a:ext>
            </a:extLst>
          </p:cNvPr>
          <p:cNvSpPr txBox="1">
            <a:spLocks/>
          </p:cNvSpPr>
          <p:nvPr/>
        </p:nvSpPr>
        <p:spPr>
          <a:xfrm>
            <a:off x="803275" y="477403"/>
            <a:ext cx="6374765" cy="864079"/>
          </a:xfrm>
          <a:prstGeom prst="rect">
            <a:avLst/>
          </a:prstGeom>
        </p:spPr>
        <p:txBody>
          <a:bodyPr vert="horz" wrap="none" lIns="0" tIns="0" rIns="0" bIns="0" rtlCol="0" anchor="b">
            <a:noAutofit/>
          </a:bodyPr>
          <a:lstStyle>
            <a:lvl1pPr algn="l" defTabSz="914377" rtl="0" eaLnBrk="1" latinLnBrk="0" hangingPunct="1">
              <a:lnSpc>
                <a:spcPct val="90000"/>
              </a:lnSpc>
              <a:spcBef>
                <a:spcPct val="0"/>
              </a:spcBef>
              <a:buNone/>
              <a:defRPr sz="4800" b="1" kern="1200">
                <a:solidFill>
                  <a:schemeClr val="tx1"/>
                </a:solidFill>
                <a:latin typeface="+mn-lt"/>
                <a:ea typeface="Roboto" panose="02000000000000000000" pitchFamily="2" charset="0"/>
                <a:cs typeface="Roboto" panose="02000000000000000000" pitchFamily="2"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6000" b="1" i="0" u="none" strike="noStrike" kern="1200" cap="none" spc="0" normalizeH="0" baseline="0" noProof="0" dirty="0">
                <a:ln>
                  <a:noFill/>
                </a:ln>
                <a:solidFill>
                  <a:srgbClr val="3B92D9"/>
                </a:solidFill>
                <a:effectLst/>
                <a:uLnTx/>
                <a:uFillTx/>
                <a:latin typeface="Apricus Black" pitchFamily="2" charset="0"/>
                <a:ea typeface="Roboto" panose="02000000000000000000" pitchFamily="2" charset="0"/>
                <a:cs typeface="Roboto" panose="02000000000000000000" pitchFamily="2" charset="0"/>
              </a:rPr>
              <a:t>AI Dos and don’ts</a:t>
            </a:r>
          </a:p>
        </p:txBody>
      </p:sp>
      <p:grpSp>
        <p:nvGrpSpPr>
          <p:cNvPr id="26" name="Group 25">
            <a:extLst>
              <a:ext uri="{FF2B5EF4-FFF2-40B4-BE49-F238E27FC236}">
                <a16:creationId xmlns:a16="http://schemas.microsoft.com/office/drawing/2014/main" id="{68FF0FDB-020B-E586-D992-95EAC994C954}"/>
              </a:ext>
            </a:extLst>
          </p:cNvPr>
          <p:cNvGrpSpPr/>
          <p:nvPr/>
        </p:nvGrpSpPr>
        <p:grpSpPr>
          <a:xfrm>
            <a:off x="2894695" y="1557336"/>
            <a:ext cx="3004796" cy="4469317"/>
            <a:chOff x="803275" y="1611772"/>
            <a:chExt cx="3004796" cy="4410667"/>
          </a:xfrm>
        </p:grpSpPr>
        <p:sp>
          <p:nvSpPr>
            <p:cNvPr id="3" name="Rectangle 2">
              <a:extLst>
                <a:ext uri="{FF2B5EF4-FFF2-40B4-BE49-F238E27FC236}">
                  <a16:creationId xmlns:a16="http://schemas.microsoft.com/office/drawing/2014/main" id="{4E146E2F-B859-159D-0E82-0C63C2D629C7}"/>
                </a:ext>
              </a:extLst>
            </p:cNvPr>
            <p:cNvSpPr/>
            <p:nvPr/>
          </p:nvSpPr>
          <p:spPr>
            <a:xfrm>
              <a:off x="803275" y="1611772"/>
              <a:ext cx="3004796" cy="4410667"/>
            </a:xfrm>
            <a:prstGeom prst="rect">
              <a:avLst/>
            </a:prstGeom>
            <a:solidFill>
              <a:schemeClr val="accent5">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E610692B-A175-EBBF-7920-69F571A2A65F}"/>
                </a:ext>
              </a:extLst>
            </p:cNvPr>
            <p:cNvSpPr/>
            <p:nvPr/>
          </p:nvSpPr>
          <p:spPr>
            <a:xfrm>
              <a:off x="803275" y="1611774"/>
              <a:ext cx="3004796" cy="75509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8" name="TextBox 17">
              <a:extLst>
                <a:ext uri="{FF2B5EF4-FFF2-40B4-BE49-F238E27FC236}">
                  <a16:creationId xmlns:a16="http://schemas.microsoft.com/office/drawing/2014/main" id="{63594E3E-ED28-DB22-B0EA-ACED419F0E45}"/>
                </a:ext>
              </a:extLst>
            </p:cNvPr>
            <p:cNvSpPr txBox="1"/>
            <p:nvPr/>
          </p:nvSpPr>
          <p:spPr>
            <a:xfrm>
              <a:off x="1075304" y="1844714"/>
              <a:ext cx="243068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DO</a:t>
              </a:r>
              <a:endParaRPr kumimoji="0" lang="en-US" sz="16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1" name="TextBox 20">
              <a:extLst>
                <a:ext uri="{FF2B5EF4-FFF2-40B4-BE49-F238E27FC236}">
                  <a16:creationId xmlns:a16="http://schemas.microsoft.com/office/drawing/2014/main" id="{092089C8-2AFA-C865-C301-576C6C34DFF5}"/>
                </a:ext>
              </a:extLst>
            </p:cNvPr>
            <p:cNvSpPr txBox="1"/>
            <p:nvPr/>
          </p:nvSpPr>
          <p:spPr>
            <a:xfrm>
              <a:off x="989635" y="2590390"/>
              <a:ext cx="2627453" cy="3327826"/>
            </a:xfrm>
            <a:prstGeom prst="rect">
              <a:avLst/>
            </a:prstGeom>
            <a:noFill/>
          </p:spPr>
          <p:txBody>
            <a:bodyPr wrap="square" rtlCol="0">
              <a:spAutoFit/>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Do use AI carefully and make sure you understand how the data you input is being used. Read our </a:t>
              </a: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hlinkClick r:id="rId3"/>
                </a:rPr>
                <a:t>guidance</a:t>
              </a: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a:t>
              </a:r>
            </a:p>
            <a:p>
              <a:pPr marL="0" marR="0" lvl="0" indent="0" algn="l" defTabSz="914400" rtl="0" eaLnBrk="1" fontAlgn="auto" latinLnBrk="0" hangingPunct="1">
                <a:lnSpc>
                  <a:spcPts val="15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Do fact check everything that AI tools suggest. They do get things wrong!</a:t>
              </a:r>
            </a:p>
            <a:p>
              <a:pPr marL="0" marR="0" lvl="0" indent="0" algn="l" defTabSz="914400" rtl="0" eaLnBrk="1" fontAlgn="auto" latinLnBrk="0" hangingPunct="1">
                <a:lnSpc>
                  <a:spcPts val="15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Do double check if the universities or colleges you are applying to have specific guidance around using AI tools. </a:t>
              </a:r>
            </a:p>
          </p:txBody>
        </p:sp>
      </p:grpSp>
      <p:grpSp>
        <p:nvGrpSpPr>
          <p:cNvPr id="27" name="Group 26">
            <a:extLst>
              <a:ext uri="{FF2B5EF4-FFF2-40B4-BE49-F238E27FC236}">
                <a16:creationId xmlns:a16="http://schemas.microsoft.com/office/drawing/2014/main" id="{7F2D1D20-5BF4-E684-9BA0-F22987A65B42}"/>
              </a:ext>
            </a:extLst>
          </p:cNvPr>
          <p:cNvGrpSpPr/>
          <p:nvPr/>
        </p:nvGrpSpPr>
        <p:grpSpPr>
          <a:xfrm>
            <a:off x="6178831" y="1557338"/>
            <a:ext cx="3004796" cy="4474894"/>
            <a:chOff x="4593602" y="1611774"/>
            <a:chExt cx="3004796" cy="3983765"/>
          </a:xfrm>
        </p:grpSpPr>
        <p:sp>
          <p:nvSpPr>
            <p:cNvPr id="12" name="Rectangle 11">
              <a:extLst>
                <a:ext uri="{FF2B5EF4-FFF2-40B4-BE49-F238E27FC236}">
                  <a16:creationId xmlns:a16="http://schemas.microsoft.com/office/drawing/2014/main" id="{E83F500F-F2C6-77A3-B696-2238377B3192}"/>
                </a:ext>
              </a:extLst>
            </p:cNvPr>
            <p:cNvSpPr/>
            <p:nvPr/>
          </p:nvSpPr>
          <p:spPr>
            <a:xfrm>
              <a:off x="4593602" y="1611774"/>
              <a:ext cx="3004796" cy="3978798"/>
            </a:xfrm>
            <a:prstGeom prst="rect">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8289E93F-92B4-293F-96E4-2967363CE9D5}"/>
                </a:ext>
              </a:extLst>
            </p:cNvPr>
            <p:cNvSpPr/>
            <p:nvPr/>
          </p:nvSpPr>
          <p:spPr>
            <a:xfrm>
              <a:off x="4593602" y="1611775"/>
              <a:ext cx="3004796" cy="69619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9" name="TextBox 18">
              <a:extLst>
                <a:ext uri="{FF2B5EF4-FFF2-40B4-BE49-F238E27FC236}">
                  <a16:creationId xmlns:a16="http://schemas.microsoft.com/office/drawing/2014/main" id="{E97E2815-FCB7-61AC-9130-94C547131076}"/>
                </a:ext>
              </a:extLst>
            </p:cNvPr>
            <p:cNvSpPr txBox="1"/>
            <p:nvPr/>
          </p:nvSpPr>
          <p:spPr>
            <a:xfrm>
              <a:off x="4855579" y="1826545"/>
              <a:ext cx="256958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DON’T</a:t>
              </a:r>
              <a:endParaRPr kumimoji="0" lang="en-US" sz="16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2" name="TextBox 21">
              <a:extLst>
                <a:ext uri="{FF2B5EF4-FFF2-40B4-BE49-F238E27FC236}">
                  <a16:creationId xmlns:a16="http://schemas.microsoft.com/office/drawing/2014/main" id="{912AAFE3-D7C5-C9AA-F830-28FDFC229FE9}"/>
                </a:ext>
              </a:extLst>
            </p:cNvPr>
            <p:cNvSpPr txBox="1"/>
            <p:nvPr/>
          </p:nvSpPr>
          <p:spPr>
            <a:xfrm>
              <a:off x="4707282" y="2593555"/>
              <a:ext cx="2837329" cy="3001984"/>
            </a:xfrm>
            <a:prstGeom prst="rect">
              <a:avLst/>
            </a:prstGeom>
            <a:noFill/>
          </p:spPr>
          <p:txBody>
            <a:bodyPr wrap="square" rtlCol="0">
              <a:spAutoFit/>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Don’t copy and paste from AI tools and use as your final text.</a:t>
              </a:r>
            </a:p>
            <a:p>
              <a:pPr marL="0" marR="0" lvl="0" indent="0" algn="l" defTabSz="914400" rtl="0" eaLnBrk="1" fontAlgn="auto" latinLnBrk="0" hangingPunct="1">
                <a:lnSpc>
                  <a:spcPts val="15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Don’t forget that AI can only state facts but cannot reflect your own skills, experiences and thoughts in your voice, which is what universities are looking for!</a:t>
              </a:r>
            </a:p>
            <a:p>
              <a:pPr marL="0" marR="0" lvl="0" indent="0" algn="l" defTabSz="914400" rtl="0" eaLnBrk="1" fontAlgn="auto" latinLnBrk="0" hangingPunct="1">
                <a:lnSpc>
                  <a:spcPts val="15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Don’t forget to </a:t>
              </a: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hlinkClick r:id="rId3"/>
                </a:rPr>
                <a:t>check</a:t>
              </a: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how AI tools might use your data!</a:t>
              </a:r>
            </a:p>
            <a:p>
              <a:pPr marL="0" marR="0" lvl="0" indent="0" algn="l" defTabSz="914400" rtl="0" eaLnBrk="1" fontAlgn="auto" latinLnBrk="0" hangingPunct="1">
                <a:lnSpc>
                  <a:spcPts val="15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grpSp>
      <p:pic>
        <p:nvPicPr>
          <p:cNvPr id="5" name="Picture 4">
            <a:extLst>
              <a:ext uri="{FF2B5EF4-FFF2-40B4-BE49-F238E27FC236}">
                <a16:creationId xmlns:a16="http://schemas.microsoft.com/office/drawing/2014/main" id="{C00DCFED-BB55-0412-3886-76844349F0B9}"/>
              </a:ext>
            </a:extLst>
          </p:cNvPr>
          <p:cNvPicPr>
            <a:picLocks noChangeAspect="1"/>
          </p:cNvPicPr>
          <p:nvPr/>
        </p:nvPicPr>
        <p:blipFill>
          <a:blip r:embed="rId4"/>
          <a:stretch>
            <a:fillRect/>
          </a:stretch>
        </p:blipFill>
        <p:spPr>
          <a:xfrm>
            <a:off x="9020848" y="3543298"/>
            <a:ext cx="3723456" cy="3718306"/>
          </a:xfrm>
          <a:prstGeom prst="rect">
            <a:avLst/>
          </a:prstGeom>
        </p:spPr>
      </p:pic>
      <p:sp>
        <p:nvSpPr>
          <p:cNvPr id="6" name="TextBox 5">
            <a:extLst>
              <a:ext uri="{FF2B5EF4-FFF2-40B4-BE49-F238E27FC236}">
                <a16:creationId xmlns:a16="http://schemas.microsoft.com/office/drawing/2014/main" id="{A71E2691-CCA9-43D1-076A-C880412D590D}"/>
              </a:ext>
            </a:extLst>
          </p:cNvPr>
          <p:cNvSpPr txBox="1"/>
          <p:nvPr/>
        </p:nvSpPr>
        <p:spPr>
          <a:xfrm>
            <a:off x="2908617" y="6096300"/>
            <a:ext cx="637476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Remember UCAS run checks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hlinkClick r:id="rId5"/>
              </a:rPr>
              <a:t>detect similarity </a:t>
            </a: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in personal statements.</a:t>
            </a:r>
            <a:endParaRPr kumimoji="0" lang="en-GB" sz="1800" b="0" i="0" u="none" strike="noStrike" kern="1200" cap="none" spc="0" normalizeH="0" baseline="0" noProof="0" dirty="0">
              <a:ln>
                <a:noFill/>
              </a:ln>
              <a:solidFill>
                <a:srgbClr val="1F2834"/>
              </a:solidFill>
              <a:effectLst/>
              <a:uLnTx/>
              <a:uFillTx/>
              <a:latin typeface="Aptos" panose="02110004020202020204"/>
              <a:ea typeface="+mn-ea"/>
              <a:cs typeface="+mn-cs"/>
            </a:endParaRPr>
          </a:p>
        </p:txBody>
      </p:sp>
    </p:spTree>
    <p:extLst>
      <p:ext uri="{BB962C8B-B14F-4D97-AF65-F5344CB8AC3E}">
        <p14:creationId xmlns:p14="http://schemas.microsoft.com/office/powerpoint/2010/main" val="975637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1145AD0-9FED-9E9C-6694-EED1796CB8C2}"/>
              </a:ext>
            </a:extLst>
          </p:cNvPr>
          <p:cNvSpPr txBox="1">
            <a:spLocks/>
          </p:cNvSpPr>
          <p:nvPr/>
        </p:nvSpPr>
        <p:spPr>
          <a:xfrm>
            <a:off x="803275" y="477403"/>
            <a:ext cx="6374765" cy="864079"/>
          </a:xfrm>
          <a:prstGeom prst="rect">
            <a:avLst/>
          </a:prstGeom>
        </p:spPr>
        <p:txBody>
          <a:bodyPr vert="horz" wrap="none" lIns="0" tIns="0" rIns="0" bIns="0" rtlCol="0" anchor="b">
            <a:noAutofit/>
          </a:bodyPr>
          <a:lstStyle>
            <a:lvl1pPr algn="l" defTabSz="914377" rtl="0" eaLnBrk="1" latinLnBrk="0" hangingPunct="1">
              <a:lnSpc>
                <a:spcPct val="90000"/>
              </a:lnSpc>
              <a:spcBef>
                <a:spcPct val="0"/>
              </a:spcBef>
              <a:buNone/>
              <a:defRPr sz="4800" b="1" kern="1200">
                <a:solidFill>
                  <a:schemeClr val="tx1"/>
                </a:solidFill>
                <a:latin typeface="+mn-lt"/>
                <a:ea typeface="Roboto" panose="02000000000000000000" pitchFamily="2" charset="0"/>
                <a:cs typeface="Roboto" panose="02000000000000000000" pitchFamily="2"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6000" u="none" strike="noStrike" kern="1200" cap="none" spc="0" normalizeH="0" baseline="0" noProof="0" dirty="0">
                <a:ln>
                  <a:noFill/>
                </a:ln>
                <a:solidFill>
                  <a:schemeClr val="accent5"/>
                </a:solidFill>
                <a:effectLst/>
                <a:uLnTx/>
                <a:uFillTx/>
                <a:latin typeface="Apricus Black" pitchFamily="2" charset="0"/>
              </a:rPr>
              <a:t>Questions to ask your reviewer </a:t>
            </a:r>
          </a:p>
        </p:txBody>
      </p:sp>
      <p:grpSp>
        <p:nvGrpSpPr>
          <p:cNvPr id="26" name="Group 25">
            <a:extLst>
              <a:ext uri="{FF2B5EF4-FFF2-40B4-BE49-F238E27FC236}">
                <a16:creationId xmlns:a16="http://schemas.microsoft.com/office/drawing/2014/main" id="{E27C2E33-4F45-FEFF-931F-D1C9AAD98B27}"/>
              </a:ext>
            </a:extLst>
          </p:cNvPr>
          <p:cNvGrpSpPr/>
          <p:nvPr/>
        </p:nvGrpSpPr>
        <p:grpSpPr>
          <a:xfrm>
            <a:off x="803275" y="1553899"/>
            <a:ext cx="3004796" cy="3978798"/>
            <a:chOff x="803275" y="1611774"/>
            <a:chExt cx="3004796" cy="3978798"/>
          </a:xfrm>
        </p:grpSpPr>
        <p:sp>
          <p:nvSpPr>
            <p:cNvPr id="3" name="Rectangle 2">
              <a:extLst>
                <a:ext uri="{FF2B5EF4-FFF2-40B4-BE49-F238E27FC236}">
                  <a16:creationId xmlns:a16="http://schemas.microsoft.com/office/drawing/2014/main" id="{F158AA7B-6AD5-7ED3-AEAF-88950823B1F8}"/>
                </a:ext>
              </a:extLst>
            </p:cNvPr>
            <p:cNvSpPr/>
            <p:nvPr/>
          </p:nvSpPr>
          <p:spPr>
            <a:xfrm>
              <a:off x="803275" y="1611774"/>
              <a:ext cx="3004796" cy="3978798"/>
            </a:xfrm>
            <a:prstGeom prst="rect">
              <a:avLst/>
            </a:prstGeom>
            <a:solidFill>
              <a:schemeClr val="accent5">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25887F3-38B1-FCDE-1743-6129FB86D2BF}"/>
                </a:ext>
              </a:extLst>
            </p:cNvPr>
            <p:cNvSpPr/>
            <p:nvPr/>
          </p:nvSpPr>
          <p:spPr>
            <a:xfrm>
              <a:off x="803275" y="1611774"/>
              <a:ext cx="3004796" cy="120087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44949F80-8703-6027-F198-3313AACEBE91}"/>
                </a:ext>
              </a:extLst>
            </p:cNvPr>
            <p:cNvSpPr txBox="1"/>
            <p:nvPr/>
          </p:nvSpPr>
          <p:spPr>
            <a:xfrm>
              <a:off x="989635" y="1969415"/>
              <a:ext cx="2430684" cy="338554"/>
            </a:xfrm>
            <a:prstGeom prst="rect">
              <a:avLst/>
            </a:prstGeom>
            <a:noFill/>
          </p:spPr>
          <p:txBody>
            <a:bodyPr wrap="square" rtlCol="0">
              <a:spAutoFit/>
            </a:bodyPr>
            <a:lstStyle/>
            <a:p>
              <a:pPr algn="ctr"/>
              <a:r>
                <a:rPr lang="en-GB" sz="1600" b="1" i="0" dirty="0">
                  <a:solidFill>
                    <a:schemeClr val="bg1"/>
                  </a:solidFill>
                  <a:latin typeface="Roboto" panose="02000000000000000000" pitchFamily="2" charset="0"/>
                  <a:ea typeface="Roboto" panose="02000000000000000000" pitchFamily="2" charset="0"/>
                  <a:cs typeface="Roboto" panose="02000000000000000000" pitchFamily="2" charset="0"/>
                </a:rPr>
                <a:t>Have I</a:t>
              </a:r>
              <a:r>
                <a:rPr lang="en-GB" sz="1600" b="1" dirty="0">
                  <a:solidFill>
                    <a:schemeClr val="bg1"/>
                  </a:solidFill>
                  <a:latin typeface="Roboto" panose="02000000000000000000" pitchFamily="2" charset="0"/>
                  <a:ea typeface="Roboto" panose="02000000000000000000" pitchFamily="2" charset="0"/>
                  <a:cs typeface="Roboto" panose="02000000000000000000" pitchFamily="2" charset="0"/>
                </a:rPr>
                <a:t>…</a:t>
              </a:r>
              <a:endParaRPr lang="en-US" sz="1600" b="1" i="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1" name="TextBox 20">
              <a:extLst>
                <a:ext uri="{FF2B5EF4-FFF2-40B4-BE49-F238E27FC236}">
                  <a16:creationId xmlns:a16="http://schemas.microsoft.com/office/drawing/2014/main" id="{3A09BA18-8DC0-B0E7-A0F2-F6797FFBD711}"/>
                </a:ext>
              </a:extLst>
            </p:cNvPr>
            <p:cNvSpPr txBox="1"/>
            <p:nvPr/>
          </p:nvSpPr>
          <p:spPr>
            <a:xfrm>
              <a:off x="989635" y="3009418"/>
              <a:ext cx="2627453" cy="2318583"/>
            </a:xfrm>
            <a:prstGeom prst="rect">
              <a:avLst/>
            </a:prstGeom>
            <a:noFill/>
          </p:spPr>
          <p:txBody>
            <a:bodyPr wrap="square" rtlCol="0">
              <a:spAutoFit/>
            </a:bodyPr>
            <a:lstStyle/>
            <a:p>
              <a:pPr marL="285750" lvl="0" indent="-285750">
                <a:spcAft>
                  <a:spcPts val="1000"/>
                </a:spcAft>
                <a:buClr>
                  <a:schemeClr val="accent5"/>
                </a:buClr>
                <a:buFont typeface="Arial" panose="020B0604020202020204" pitchFamily="34" charset="0"/>
                <a:buChar char="•"/>
              </a:pPr>
              <a:r>
                <a:rPr lang="en-GB" sz="1600" b="1" dirty="0">
                  <a:latin typeface="Roboto"/>
                  <a:ea typeface="Roboto"/>
                  <a:cs typeface="Roboto"/>
                </a:rPr>
                <a:t>S</a:t>
              </a:r>
              <a:r>
                <a:rPr lang="en-GB" sz="1600" b="1" i="0" dirty="0">
                  <a:latin typeface="Roboto"/>
                  <a:ea typeface="Roboto"/>
                  <a:cs typeface="Roboto"/>
                </a:rPr>
                <a:t>hown</a:t>
              </a:r>
              <a:r>
                <a:rPr lang="en-GB" sz="1600" b="0" i="0" dirty="0">
                  <a:latin typeface="Roboto"/>
                  <a:ea typeface="Roboto"/>
                  <a:cs typeface="Roboto"/>
                </a:rPr>
                <a:t> my curiosity, knowledge and passion?</a:t>
              </a:r>
              <a:endParaRPr lang="en-US" sz="1600" dirty="0">
                <a:latin typeface="Roboto" panose="02000000000000000000" pitchFamily="2" charset="0"/>
                <a:ea typeface="Roboto" panose="02000000000000000000" pitchFamily="2" charset="0"/>
                <a:cs typeface="Roboto" panose="02000000000000000000" pitchFamily="2" charset="0"/>
              </a:endParaRPr>
            </a:p>
            <a:p>
              <a:pPr marL="285750" lvl="0" indent="-285750">
                <a:spcAft>
                  <a:spcPts val="1000"/>
                </a:spcAft>
                <a:buClr>
                  <a:schemeClr val="accent5"/>
                </a:buClr>
                <a:buFont typeface="Arial" panose="020B0604020202020204" pitchFamily="34" charset="0"/>
                <a:buChar char="•"/>
              </a:pPr>
              <a:r>
                <a:rPr lang="en-GB" sz="1600" b="1" dirty="0">
                  <a:latin typeface="Roboto"/>
                  <a:ea typeface="Roboto"/>
                  <a:cs typeface="Roboto"/>
                </a:rPr>
                <a:t>E</a:t>
              </a:r>
              <a:r>
                <a:rPr lang="en-GB" sz="1600" b="1" i="0" dirty="0">
                  <a:latin typeface="Roboto"/>
                  <a:ea typeface="Roboto"/>
                  <a:cs typeface="Roboto"/>
                </a:rPr>
                <a:t>videnced</a:t>
              </a:r>
              <a:r>
                <a:rPr lang="en-GB" sz="1600" b="0" i="0" dirty="0">
                  <a:latin typeface="Roboto"/>
                  <a:ea typeface="Roboto"/>
                  <a:cs typeface="Roboto"/>
                </a:rPr>
                <a:t> relevant skills and my potential?</a:t>
              </a:r>
              <a:endParaRPr lang="en-US" sz="1600" dirty="0">
                <a:latin typeface="Roboto" panose="02000000000000000000" pitchFamily="2" charset="0"/>
                <a:ea typeface="Roboto" panose="02000000000000000000" pitchFamily="2" charset="0"/>
                <a:cs typeface="Roboto" panose="02000000000000000000" pitchFamily="2" charset="0"/>
              </a:endParaRPr>
            </a:p>
            <a:p>
              <a:pPr marL="285750" lvl="0" indent="-285750">
                <a:spcAft>
                  <a:spcPts val="1000"/>
                </a:spcAft>
                <a:buClr>
                  <a:schemeClr val="accent5"/>
                </a:buClr>
                <a:buFont typeface="Arial" panose="020B0604020202020204" pitchFamily="34" charset="0"/>
                <a:buChar char="•"/>
              </a:pPr>
              <a:r>
                <a:rPr lang="en-GB" sz="1600" b="1" dirty="0">
                  <a:latin typeface="Roboto"/>
                  <a:ea typeface="Roboto"/>
                  <a:cs typeface="Roboto"/>
                </a:rPr>
                <a:t>C</a:t>
              </a:r>
              <a:r>
                <a:rPr lang="en-GB" sz="1600" b="1" i="0" dirty="0">
                  <a:latin typeface="Roboto"/>
                  <a:ea typeface="Roboto"/>
                  <a:cs typeface="Roboto"/>
                </a:rPr>
                <a:t>ommunicate</a:t>
              </a:r>
              <a:r>
                <a:rPr lang="en-GB" sz="1600" b="1" dirty="0">
                  <a:latin typeface="Roboto"/>
                  <a:ea typeface="Roboto"/>
                  <a:cs typeface="Roboto"/>
                </a:rPr>
                <a:t>d</a:t>
              </a:r>
              <a:r>
                <a:rPr lang="en-GB" sz="1600" b="0" i="0" dirty="0">
                  <a:latin typeface="Roboto"/>
                  <a:ea typeface="Roboto"/>
                  <a:cs typeface="Roboto"/>
                </a:rPr>
                <a:t> a genuine interest and a desire to learn more?</a:t>
              </a:r>
              <a:endParaRPr lang="en-US" sz="1600" dirty="0">
                <a:latin typeface="Roboto" panose="02000000000000000000" pitchFamily="2" charset="0"/>
                <a:ea typeface="Roboto" panose="02000000000000000000" pitchFamily="2" charset="0"/>
                <a:cs typeface="Roboto" panose="02000000000000000000" pitchFamily="2" charset="0"/>
              </a:endParaRPr>
            </a:p>
          </p:txBody>
        </p:sp>
      </p:grpSp>
      <p:grpSp>
        <p:nvGrpSpPr>
          <p:cNvPr id="27" name="Group 26">
            <a:extLst>
              <a:ext uri="{FF2B5EF4-FFF2-40B4-BE49-F238E27FC236}">
                <a16:creationId xmlns:a16="http://schemas.microsoft.com/office/drawing/2014/main" id="{7D71C415-B9E9-C6E2-8185-1B71D17CF927}"/>
              </a:ext>
            </a:extLst>
          </p:cNvPr>
          <p:cNvGrpSpPr/>
          <p:nvPr/>
        </p:nvGrpSpPr>
        <p:grpSpPr>
          <a:xfrm>
            <a:off x="4087411" y="1553899"/>
            <a:ext cx="3004796" cy="3978798"/>
            <a:chOff x="4593602" y="1611774"/>
            <a:chExt cx="3004796" cy="3978798"/>
          </a:xfrm>
        </p:grpSpPr>
        <p:sp>
          <p:nvSpPr>
            <p:cNvPr id="12" name="Rectangle 11">
              <a:extLst>
                <a:ext uri="{FF2B5EF4-FFF2-40B4-BE49-F238E27FC236}">
                  <a16:creationId xmlns:a16="http://schemas.microsoft.com/office/drawing/2014/main" id="{26D7CEE9-8AE1-775B-19C2-EF72F1F81FB3}"/>
                </a:ext>
              </a:extLst>
            </p:cNvPr>
            <p:cNvSpPr/>
            <p:nvPr/>
          </p:nvSpPr>
          <p:spPr>
            <a:xfrm>
              <a:off x="4593602" y="1611774"/>
              <a:ext cx="3004796" cy="3978798"/>
            </a:xfrm>
            <a:prstGeom prst="rect">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53218F6-6D5E-4169-4DF2-F5ECFF8332DD}"/>
                </a:ext>
              </a:extLst>
            </p:cNvPr>
            <p:cNvSpPr/>
            <p:nvPr/>
          </p:nvSpPr>
          <p:spPr>
            <a:xfrm>
              <a:off x="4593602" y="1611774"/>
              <a:ext cx="3004796" cy="12008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44325B22-B82F-36FF-7D93-BE77488EF404}"/>
                </a:ext>
              </a:extLst>
            </p:cNvPr>
            <p:cNvSpPr txBox="1"/>
            <p:nvPr/>
          </p:nvSpPr>
          <p:spPr>
            <a:xfrm>
              <a:off x="4822785" y="1846305"/>
              <a:ext cx="2569580" cy="584775"/>
            </a:xfrm>
            <a:prstGeom prst="rect">
              <a:avLst/>
            </a:prstGeom>
            <a:noFill/>
          </p:spPr>
          <p:txBody>
            <a:bodyPr wrap="square" rtlCol="0">
              <a:spAutoFit/>
            </a:bodyPr>
            <a:lstStyle/>
            <a:p>
              <a:pPr lvl="0" algn="ctr" rtl="0"/>
              <a:r>
                <a:rPr lang="en-GB" sz="1600" b="1" i="0" dirty="0">
                  <a:solidFill>
                    <a:schemeClr val="bg1"/>
                  </a:solidFill>
                  <a:latin typeface="Roboto" panose="02000000000000000000" pitchFamily="2" charset="0"/>
                  <a:ea typeface="Roboto" panose="02000000000000000000" pitchFamily="2" charset="0"/>
                  <a:cs typeface="Roboto" panose="02000000000000000000" pitchFamily="2" charset="0"/>
                </a:rPr>
                <a:t>Can you find evidence that I have…</a:t>
              </a:r>
              <a:endParaRPr lang="en-US" sz="1600" b="1" i="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2" name="TextBox 21">
              <a:extLst>
                <a:ext uri="{FF2B5EF4-FFF2-40B4-BE49-F238E27FC236}">
                  <a16:creationId xmlns:a16="http://schemas.microsoft.com/office/drawing/2014/main" id="{2BD4D773-3327-E802-E9F9-32F446CC108F}"/>
                </a:ext>
              </a:extLst>
            </p:cNvPr>
            <p:cNvSpPr txBox="1"/>
            <p:nvPr/>
          </p:nvSpPr>
          <p:spPr>
            <a:xfrm>
              <a:off x="4797706" y="3009418"/>
              <a:ext cx="2627453" cy="1993366"/>
            </a:xfrm>
            <a:prstGeom prst="rect">
              <a:avLst/>
            </a:prstGeom>
            <a:noFill/>
          </p:spPr>
          <p:txBody>
            <a:bodyPr wrap="square" rtlCol="0">
              <a:spAutoFit/>
            </a:bodyPr>
            <a:lstStyle/>
            <a:p>
              <a:pPr marL="228600" lvl="0" indent="-228600" algn="l" defTabSz="889000">
                <a:lnSpc>
                  <a:spcPct val="90000"/>
                </a:lnSpc>
                <a:spcBef>
                  <a:spcPct val="0"/>
                </a:spcBef>
                <a:spcAft>
                  <a:spcPts val="1000"/>
                </a:spcAft>
                <a:buClr>
                  <a:schemeClr val="tx1"/>
                </a:buClr>
                <a:buChar char="•"/>
              </a:pPr>
              <a:r>
                <a:rPr lang="en-GB" sz="1600" b="1" dirty="0">
                  <a:latin typeface="Roboto"/>
                  <a:ea typeface="Roboto"/>
                  <a:cs typeface="Roboto"/>
                </a:rPr>
                <a:t>L</a:t>
              </a:r>
              <a:r>
                <a:rPr lang="en-GB" sz="1600" b="1" i="0" kern="1200" dirty="0">
                  <a:latin typeface="Roboto"/>
                  <a:ea typeface="Roboto"/>
                  <a:cs typeface="Roboto"/>
                </a:rPr>
                <a:t>inked</a:t>
              </a:r>
              <a:r>
                <a:rPr lang="en-GB" sz="1600" b="0" i="0" kern="1200" dirty="0">
                  <a:latin typeface="Roboto"/>
                  <a:ea typeface="Roboto"/>
                  <a:cs typeface="Roboto"/>
                </a:rPr>
                <a:t> my academic, extra-curricular and other experiences to my chosen area(s) </a:t>
              </a:r>
              <a:br>
                <a:rPr lang="en-GB" sz="1600" b="0" i="0" kern="1200" dirty="0">
                  <a:latin typeface="Roboto"/>
                  <a:ea typeface="Roboto"/>
                  <a:cs typeface="Roboto"/>
                </a:rPr>
              </a:br>
              <a:r>
                <a:rPr lang="en-GB" sz="1600" b="0" i="0" kern="1200" dirty="0">
                  <a:latin typeface="Roboto"/>
                  <a:ea typeface="Roboto"/>
                  <a:cs typeface="Roboto"/>
                </a:rPr>
                <a:t>of study</a:t>
              </a:r>
              <a:r>
                <a:rPr lang="en-GB" sz="1600" dirty="0">
                  <a:latin typeface="Roboto"/>
                  <a:ea typeface="Roboto"/>
                  <a:cs typeface="Roboto"/>
                </a:rPr>
                <a:t>?</a:t>
              </a:r>
              <a:endParaRPr lang="en-GB" sz="1600" b="0" i="0" kern="1200" dirty="0">
                <a:latin typeface="Roboto"/>
                <a:ea typeface="Roboto"/>
                <a:cs typeface="Roboto"/>
              </a:endParaRPr>
            </a:p>
            <a:p>
              <a:pPr marL="228600" lvl="0" indent="-228600" algn="l" defTabSz="889000">
                <a:lnSpc>
                  <a:spcPct val="90000"/>
                </a:lnSpc>
                <a:spcBef>
                  <a:spcPct val="0"/>
                </a:spcBef>
                <a:spcAft>
                  <a:spcPts val="1000"/>
                </a:spcAft>
                <a:buClr>
                  <a:schemeClr val="tx1"/>
                </a:buClr>
                <a:buChar char="•"/>
              </a:pPr>
              <a:r>
                <a:rPr lang="en-GB" sz="1600" dirty="0">
                  <a:latin typeface="Roboto"/>
                  <a:ea typeface="Roboto"/>
                  <a:cs typeface="Roboto"/>
                </a:rPr>
                <a:t>U</a:t>
              </a:r>
              <a:r>
                <a:rPr lang="en-GB" sz="1600" b="0" i="0" kern="1200" dirty="0">
                  <a:latin typeface="Roboto"/>
                  <a:ea typeface="Roboto"/>
                  <a:cs typeface="Roboto"/>
                </a:rPr>
                <a:t>sed relevant </a:t>
              </a:r>
              <a:r>
                <a:rPr lang="en-GB" sz="1600" b="1" i="0" kern="1200" dirty="0">
                  <a:latin typeface="Roboto"/>
                  <a:ea typeface="Roboto"/>
                  <a:cs typeface="Roboto"/>
                </a:rPr>
                <a:t>examples</a:t>
              </a:r>
              <a:r>
                <a:rPr lang="en-GB" sz="1600" b="0" i="0" kern="1200" dirty="0">
                  <a:latin typeface="Roboto"/>
                  <a:ea typeface="Roboto"/>
                  <a:cs typeface="Roboto"/>
                </a:rPr>
                <a:t> throughout my personal statement</a:t>
              </a:r>
              <a:r>
                <a:rPr lang="en-GB" sz="1600" dirty="0">
                  <a:latin typeface="Roboto"/>
                  <a:ea typeface="Roboto"/>
                  <a:cs typeface="Roboto"/>
                </a:rPr>
                <a:t>?</a:t>
              </a:r>
              <a:endParaRPr lang="en-GB" sz="1600" b="0" i="0" kern="1200" dirty="0">
                <a:latin typeface="Roboto"/>
                <a:ea typeface="Roboto"/>
                <a:cs typeface="Roboto"/>
              </a:endParaRPr>
            </a:p>
          </p:txBody>
        </p:sp>
      </p:grpSp>
      <p:grpSp>
        <p:nvGrpSpPr>
          <p:cNvPr id="28" name="Group 27">
            <a:extLst>
              <a:ext uri="{FF2B5EF4-FFF2-40B4-BE49-F238E27FC236}">
                <a16:creationId xmlns:a16="http://schemas.microsoft.com/office/drawing/2014/main" id="{4765F6F2-ACB4-F60F-7C3C-5202C5C3AE64}"/>
              </a:ext>
            </a:extLst>
          </p:cNvPr>
          <p:cNvGrpSpPr/>
          <p:nvPr/>
        </p:nvGrpSpPr>
        <p:grpSpPr>
          <a:xfrm>
            <a:off x="7371547" y="1553899"/>
            <a:ext cx="3004796" cy="4370813"/>
            <a:chOff x="8378523" y="1611774"/>
            <a:chExt cx="3004796" cy="4370813"/>
          </a:xfrm>
        </p:grpSpPr>
        <p:sp>
          <p:nvSpPr>
            <p:cNvPr id="14" name="Rectangle 13">
              <a:extLst>
                <a:ext uri="{FF2B5EF4-FFF2-40B4-BE49-F238E27FC236}">
                  <a16:creationId xmlns:a16="http://schemas.microsoft.com/office/drawing/2014/main" id="{4681BD0A-ED25-5783-34B1-AF7C511FC776}"/>
                </a:ext>
              </a:extLst>
            </p:cNvPr>
            <p:cNvSpPr/>
            <p:nvPr/>
          </p:nvSpPr>
          <p:spPr>
            <a:xfrm>
              <a:off x="8378523" y="1611774"/>
              <a:ext cx="3004796" cy="3978798"/>
            </a:xfrm>
            <a:prstGeom prst="rect">
              <a:avLst/>
            </a:prstGeom>
            <a:solidFill>
              <a:schemeClr val="accent2">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F8B8D23-AB38-0F76-94F4-2018B429622D}"/>
                </a:ext>
              </a:extLst>
            </p:cNvPr>
            <p:cNvSpPr/>
            <p:nvPr/>
          </p:nvSpPr>
          <p:spPr>
            <a:xfrm>
              <a:off x="8378523" y="1611774"/>
              <a:ext cx="3004796" cy="120087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7745989C-FB8D-790E-7856-56369D0EA931}"/>
                </a:ext>
              </a:extLst>
            </p:cNvPr>
            <p:cNvSpPr txBox="1"/>
            <p:nvPr/>
          </p:nvSpPr>
          <p:spPr>
            <a:xfrm>
              <a:off x="8665579" y="1723193"/>
              <a:ext cx="2430684" cy="830997"/>
            </a:xfrm>
            <a:prstGeom prst="rect">
              <a:avLst/>
            </a:prstGeom>
            <a:noFill/>
          </p:spPr>
          <p:txBody>
            <a:bodyPr wrap="square" rtlCol="0">
              <a:spAutoFit/>
            </a:bodyPr>
            <a:lstStyle/>
            <a:p>
              <a:pPr lvl="0" algn="ctr" rtl="0"/>
              <a:r>
                <a:rPr lang="en-GB" sz="1600" b="1" i="0" dirty="0">
                  <a:solidFill>
                    <a:schemeClr val="bg1"/>
                  </a:solidFill>
                  <a:latin typeface="Roboto" panose="02000000000000000000" pitchFamily="2" charset="0"/>
                  <a:ea typeface="Roboto" panose="02000000000000000000" pitchFamily="2" charset="0"/>
                  <a:cs typeface="Roboto" panose="02000000000000000000" pitchFamily="2" charset="0"/>
                </a:rPr>
                <a:t>Have I used PEEL effectively when writing by…</a:t>
              </a:r>
              <a:endParaRPr lang="en-US" sz="1600" b="1" i="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3" name="TextBox 22">
              <a:extLst>
                <a:ext uri="{FF2B5EF4-FFF2-40B4-BE49-F238E27FC236}">
                  <a16:creationId xmlns:a16="http://schemas.microsoft.com/office/drawing/2014/main" id="{B0473761-C076-9EB4-2608-2FA8647E0C21}"/>
                </a:ext>
              </a:extLst>
            </p:cNvPr>
            <p:cNvSpPr txBox="1"/>
            <p:nvPr/>
          </p:nvSpPr>
          <p:spPr>
            <a:xfrm>
              <a:off x="8378523" y="2915081"/>
              <a:ext cx="2627453" cy="3067506"/>
            </a:xfrm>
            <a:prstGeom prst="rect">
              <a:avLst/>
            </a:prstGeom>
            <a:noFill/>
          </p:spPr>
          <p:txBody>
            <a:bodyPr wrap="square" rtlCol="0">
              <a:spAutoFit/>
            </a:bodyPr>
            <a:lstStyle/>
            <a:p>
              <a:pPr marL="285750" lvl="0" indent="-285750">
                <a:spcAft>
                  <a:spcPts val="1000"/>
                </a:spcAft>
                <a:buClr>
                  <a:schemeClr val="accent2"/>
                </a:buClr>
                <a:buFont typeface="Arial" panose="020B0604020202020204" pitchFamily="34" charset="0"/>
                <a:buChar char="•"/>
              </a:pPr>
              <a:r>
                <a:rPr lang="en-GB" sz="1600" dirty="0">
                  <a:latin typeface="Roboto"/>
                  <a:ea typeface="Roboto"/>
                  <a:cs typeface="Roboto"/>
                </a:rPr>
                <a:t>Making a clear </a:t>
              </a:r>
              <a:r>
                <a:rPr lang="en-GB" sz="1600" b="1" dirty="0">
                  <a:latin typeface="Roboto"/>
                  <a:ea typeface="Roboto"/>
                  <a:cs typeface="Roboto"/>
                </a:rPr>
                <a:t>point?</a:t>
              </a:r>
            </a:p>
            <a:p>
              <a:pPr marL="285750" lvl="0" indent="-285750">
                <a:spcAft>
                  <a:spcPts val="1000"/>
                </a:spcAft>
                <a:buClr>
                  <a:schemeClr val="accent2"/>
                </a:buClr>
                <a:buFont typeface="Arial" panose="020B0604020202020204" pitchFamily="34" charset="0"/>
                <a:buChar char="•"/>
              </a:pPr>
              <a:r>
                <a:rPr lang="en-GB" sz="1600" dirty="0">
                  <a:latin typeface="Roboto"/>
                  <a:ea typeface="Roboto"/>
                  <a:cs typeface="Roboto"/>
                </a:rPr>
                <a:t>Backing it up with clear </a:t>
              </a:r>
              <a:r>
                <a:rPr lang="en-GB" sz="1600" b="1" dirty="0">
                  <a:latin typeface="Roboto"/>
                  <a:ea typeface="Roboto"/>
                  <a:cs typeface="Roboto"/>
                </a:rPr>
                <a:t>evidence and examples? </a:t>
              </a:r>
            </a:p>
            <a:p>
              <a:pPr marL="285750" lvl="0" indent="-285750">
                <a:spcAft>
                  <a:spcPts val="1000"/>
                </a:spcAft>
                <a:buClr>
                  <a:schemeClr val="accent2"/>
                </a:buClr>
                <a:buFont typeface="Arial" panose="020B0604020202020204" pitchFamily="34" charset="0"/>
                <a:buChar char="•"/>
              </a:pPr>
              <a:r>
                <a:rPr lang="en-GB" sz="1600" dirty="0">
                  <a:latin typeface="Roboto"/>
                  <a:ea typeface="Roboto"/>
                  <a:cs typeface="Roboto"/>
                </a:rPr>
                <a:t>Clearly </a:t>
              </a:r>
              <a:r>
                <a:rPr lang="en-GB" sz="1600" b="1" dirty="0">
                  <a:latin typeface="Roboto"/>
                  <a:ea typeface="Roboto"/>
                  <a:cs typeface="Roboto"/>
                </a:rPr>
                <a:t>explaining</a:t>
              </a:r>
              <a:r>
                <a:rPr lang="en-GB" sz="1600" dirty="0">
                  <a:latin typeface="Roboto"/>
                  <a:ea typeface="Roboto"/>
                  <a:cs typeface="Roboto"/>
                </a:rPr>
                <a:t> how evidence supports my points?</a:t>
              </a:r>
            </a:p>
            <a:p>
              <a:pPr marL="285750" lvl="0" indent="-285750">
                <a:spcAft>
                  <a:spcPts val="1000"/>
                </a:spcAft>
                <a:buClr>
                  <a:schemeClr val="accent2"/>
                </a:buClr>
                <a:buFont typeface="Arial" panose="020B0604020202020204" pitchFamily="34" charset="0"/>
                <a:buChar char="•"/>
              </a:pPr>
              <a:r>
                <a:rPr lang="en-GB" sz="1600" dirty="0">
                  <a:latin typeface="Roboto"/>
                  <a:ea typeface="Roboto"/>
                  <a:cs typeface="Roboto"/>
                </a:rPr>
                <a:t>Making </a:t>
              </a:r>
              <a:r>
                <a:rPr lang="en-GB" sz="1600" b="1" dirty="0">
                  <a:latin typeface="Roboto"/>
                  <a:ea typeface="Roboto"/>
                  <a:cs typeface="Roboto"/>
                </a:rPr>
                <a:t>links </a:t>
              </a:r>
              <a:r>
                <a:rPr lang="en-GB" sz="1600" dirty="0">
                  <a:latin typeface="Roboto"/>
                  <a:ea typeface="Roboto"/>
                  <a:cs typeface="Roboto"/>
                </a:rPr>
                <a:t>back to the course(s)?</a:t>
              </a:r>
            </a:p>
            <a:p>
              <a:pPr marL="285750" lvl="0" indent="-285750">
                <a:spcAft>
                  <a:spcPts val="1000"/>
                </a:spcAft>
                <a:buClr>
                  <a:schemeClr val="accent2"/>
                </a:buClr>
                <a:buFont typeface="Arial" panose="020B0604020202020204" pitchFamily="34" charset="0"/>
                <a:buChar char="•"/>
              </a:pPr>
              <a:endParaRPr lang="en-GB" sz="1600" dirty="0">
                <a:latin typeface="Roboto"/>
                <a:ea typeface="Roboto"/>
                <a:cs typeface="Roboto"/>
              </a:endParaRPr>
            </a:p>
          </p:txBody>
        </p:sp>
      </p:grpSp>
      <p:pic>
        <p:nvPicPr>
          <p:cNvPr id="5" name="Picture 4">
            <a:extLst>
              <a:ext uri="{FF2B5EF4-FFF2-40B4-BE49-F238E27FC236}">
                <a16:creationId xmlns:a16="http://schemas.microsoft.com/office/drawing/2014/main" id="{F9D029E6-74FF-9A18-B7F4-CE3F83D460EF}"/>
              </a:ext>
            </a:extLst>
          </p:cNvPr>
          <p:cNvPicPr>
            <a:picLocks noChangeAspect="1"/>
          </p:cNvPicPr>
          <p:nvPr/>
        </p:nvPicPr>
        <p:blipFill>
          <a:blip r:embed="rId3"/>
          <a:stretch>
            <a:fillRect/>
          </a:stretch>
        </p:blipFill>
        <p:spPr>
          <a:xfrm>
            <a:off x="9020848" y="3543298"/>
            <a:ext cx="3723456" cy="3718306"/>
          </a:xfrm>
          <a:prstGeom prst="rect">
            <a:avLst/>
          </a:prstGeom>
        </p:spPr>
      </p:pic>
    </p:spTree>
    <p:extLst>
      <p:ext uri="{BB962C8B-B14F-4D97-AF65-F5344CB8AC3E}">
        <p14:creationId xmlns:p14="http://schemas.microsoft.com/office/powerpoint/2010/main" val="11473313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52D7F230-13E2-A943-3B77-37ADE3994C6D}"/>
              </a:ext>
            </a:extLst>
          </p:cNvPr>
          <p:cNvSpPr/>
          <p:nvPr/>
        </p:nvSpPr>
        <p:spPr>
          <a:xfrm>
            <a:off x="4259823" y="1965009"/>
            <a:ext cx="2938272" cy="293827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7A53203A-0B1D-F80A-EDAA-A8A2C00E4EB3}"/>
              </a:ext>
            </a:extLst>
          </p:cNvPr>
          <p:cNvSpPr/>
          <p:nvPr/>
        </p:nvSpPr>
        <p:spPr>
          <a:xfrm>
            <a:off x="7376357" y="1981827"/>
            <a:ext cx="2938272" cy="293827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51145AD0-9FED-9E9C-6694-EED1796CB8C2}"/>
              </a:ext>
            </a:extLst>
          </p:cNvPr>
          <p:cNvSpPr txBox="1">
            <a:spLocks/>
          </p:cNvSpPr>
          <p:nvPr/>
        </p:nvSpPr>
        <p:spPr>
          <a:xfrm>
            <a:off x="803275" y="602483"/>
            <a:ext cx="6374765" cy="864079"/>
          </a:xfrm>
          <a:prstGeom prst="rect">
            <a:avLst/>
          </a:prstGeom>
        </p:spPr>
        <p:txBody>
          <a:bodyPr vert="horz" wrap="none" lIns="0" tIns="0" rIns="0" bIns="0" rtlCol="0" anchor="b">
            <a:noAutofit/>
          </a:bodyPr>
          <a:lstStyle>
            <a:lvl1pPr algn="l" defTabSz="914377" rtl="0" eaLnBrk="1" latinLnBrk="0" hangingPunct="1">
              <a:lnSpc>
                <a:spcPct val="90000"/>
              </a:lnSpc>
              <a:spcBef>
                <a:spcPct val="0"/>
              </a:spcBef>
              <a:buNone/>
              <a:defRPr sz="4800" b="1" kern="1200">
                <a:solidFill>
                  <a:schemeClr val="tx1"/>
                </a:solidFill>
                <a:latin typeface="+mn-lt"/>
                <a:ea typeface="Roboto" panose="02000000000000000000" pitchFamily="2" charset="0"/>
                <a:cs typeface="Roboto" panose="02000000000000000000" pitchFamily="2"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lang="en-GB" sz="6000" dirty="0">
                <a:solidFill>
                  <a:schemeClr val="accent5"/>
                </a:solidFill>
                <a:latin typeface="Apricus Black" pitchFamily="2" charset="0"/>
              </a:rPr>
              <a:t>Also remember</a:t>
            </a:r>
            <a:r>
              <a:rPr kumimoji="0" lang="en-GB" sz="6000" u="none" strike="noStrike" kern="1200" cap="none" spc="0" normalizeH="0" baseline="0" noProof="0" dirty="0">
                <a:ln>
                  <a:noFill/>
                </a:ln>
                <a:solidFill>
                  <a:schemeClr val="accent5"/>
                </a:solidFill>
                <a:effectLst/>
                <a:uLnTx/>
                <a:uFillTx/>
                <a:latin typeface="Apricus Black" pitchFamily="2" charset="0"/>
              </a:rPr>
              <a:t>...</a:t>
            </a:r>
          </a:p>
        </p:txBody>
      </p:sp>
      <p:sp>
        <p:nvSpPr>
          <p:cNvPr id="11" name="Oval 10">
            <a:extLst>
              <a:ext uri="{FF2B5EF4-FFF2-40B4-BE49-F238E27FC236}">
                <a16:creationId xmlns:a16="http://schemas.microsoft.com/office/drawing/2014/main" id="{24EFCFDC-3B18-7B52-5802-120336443977}"/>
              </a:ext>
            </a:extLst>
          </p:cNvPr>
          <p:cNvSpPr/>
          <p:nvPr/>
        </p:nvSpPr>
        <p:spPr>
          <a:xfrm>
            <a:off x="1143289" y="1965009"/>
            <a:ext cx="2938272" cy="293827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FE87F5A-5D57-C746-0E6F-97BC8576BF8F}"/>
              </a:ext>
            </a:extLst>
          </p:cNvPr>
          <p:cNvSpPr txBox="1"/>
          <p:nvPr/>
        </p:nvSpPr>
        <p:spPr>
          <a:xfrm>
            <a:off x="1446599" y="2881274"/>
            <a:ext cx="2309311" cy="968214"/>
          </a:xfrm>
          <a:prstGeom prst="rect">
            <a:avLst/>
          </a:prstGeom>
          <a:noFill/>
        </p:spPr>
        <p:txBody>
          <a:bodyPr wrap="square" lIns="0" tIns="0" rIns="0" bIns="0" rtlCol="0">
            <a:spAutoFit/>
          </a:bodyPr>
          <a:lstStyle/>
          <a:p>
            <a:pPr algn="ctr">
              <a:lnSpc>
                <a:spcPts val="2600"/>
              </a:lnSpc>
            </a:pPr>
            <a:r>
              <a:rPr lang="en-GB" sz="1600" b="1" dirty="0">
                <a:solidFill>
                  <a:schemeClr val="bg1"/>
                </a:solidFill>
                <a:latin typeface="Roboto" panose="02000000000000000000" pitchFamily="2" charset="0"/>
                <a:ea typeface="Roboto" panose="02000000000000000000" pitchFamily="2" charset="0"/>
                <a:cs typeface="Roboto" panose="02000000000000000000" pitchFamily="2" charset="0"/>
              </a:rPr>
              <a:t>To only share your personal statement with people you trust. </a:t>
            </a:r>
            <a:endParaRPr lang="en-US" sz="16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0" name="TextBox 9">
            <a:extLst>
              <a:ext uri="{FF2B5EF4-FFF2-40B4-BE49-F238E27FC236}">
                <a16:creationId xmlns:a16="http://schemas.microsoft.com/office/drawing/2014/main" id="{E68AC9A4-7372-6B93-0652-2FA78F727192}"/>
              </a:ext>
            </a:extLst>
          </p:cNvPr>
          <p:cNvSpPr txBox="1"/>
          <p:nvPr/>
        </p:nvSpPr>
        <p:spPr>
          <a:xfrm>
            <a:off x="4723467" y="2451474"/>
            <a:ext cx="2010984" cy="1968488"/>
          </a:xfrm>
          <a:prstGeom prst="rect">
            <a:avLst/>
          </a:prstGeom>
          <a:noFill/>
        </p:spPr>
        <p:txBody>
          <a:bodyPr wrap="square" lIns="0" tIns="0" rIns="0" bIns="0" rtlCol="0">
            <a:spAutoFit/>
          </a:bodyPr>
          <a:lstStyle/>
          <a:p>
            <a:pPr algn="ctr">
              <a:lnSpc>
                <a:spcPts val="2600"/>
              </a:lnSpc>
            </a:pPr>
            <a:r>
              <a:rPr lang="en-GB" sz="1600" b="1" dirty="0">
                <a:solidFill>
                  <a:schemeClr val="bg1"/>
                </a:solidFill>
                <a:latin typeface="Roboto" panose="02000000000000000000" pitchFamily="2" charset="0"/>
                <a:ea typeface="Roboto" panose="02000000000000000000" pitchFamily="2" charset="0"/>
                <a:cs typeface="Roboto" panose="02000000000000000000" pitchFamily="2" charset="0"/>
              </a:rPr>
              <a:t>Get feedback from one person at a time. Make any relevant changes before asking for further feedback.</a:t>
            </a:r>
            <a:endParaRPr lang="en-US" sz="16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9" name="TextBox 18">
            <a:extLst>
              <a:ext uri="{FF2B5EF4-FFF2-40B4-BE49-F238E27FC236}">
                <a16:creationId xmlns:a16="http://schemas.microsoft.com/office/drawing/2014/main" id="{9A7E13CA-84AF-55BC-05E2-A449334353E0}"/>
              </a:ext>
            </a:extLst>
          </p:cNvPr>
          <p:cNvSpPr txBox="1"/>
          <p:nvPr/>
        </p:nvSpPr>
        <p:spPr>
          <a:xfrm>
            <a:off x="7880270" y="2544643"/>
            <a:ext cx="1930446" cy="1641475"/>
          </a:xfrm>
          <a:prstGeom prst="rect">
            <a:avLst/>
          </a:prstGeom>
          <a:noFill/>
        </p:spPr>
        <p:txBody>
          <a:bodyPr wrap="square" lIns="0" tIns="0" rIns="0" bIns="0" rtlCol="0">
            <a:spAutoFit/>
          </a:bodyPr>
          <a:lstStyle/>
          <a:p>
            <a:pPr algn="ctr">
              <a:lnSpc>
                <a:spcPts val="2600"/>
              </a:lnSpc>
            </a:pPr>
            <a:r>
              <a:rPr lang="en-GB" b="1" dirty="0">
                <a:solidFill>
                  <a:schemeClr val="bg1"/>
                </a:solidFill>
                <a:latin typeface="Roboto" panose="02000000000000000000" pitchFamily="2" charset="0"/>
                <a:ea typeface="Roboto" panose="02000000000000000000" pitchFamily="2" charset="0"/>
                <a:cs typeface="Roboto" panose="02000000000000000000" pitchFamily="2" charset="0"/>
              </a:rPr>
              <a:t>Don’t submit a copy to a teacher/tutor without having proofread it first. </a:t>
            </a:r>
            <a:endParaRPr lang="en-US"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2" name="Picture 1">
            <a:extLst>
              <a:ext uri="{FF2B5EF4-FFF2-40B4-BE49-F238E27FC236}">
                <a16:creationId xmlns:a16="http://schemas.microsoft.com/office/drawing/2014/main" id="{1B14C8B8-5026-F142-43BC-27F3A880315C}"/>
              </a:ext>
            </a:extLst>
          </p:cNvPr>
          <p:cNvPicPr>
            <a:picLocks noChangeAspect="1"/>
          </p:cNvPicPr>
          <p:nvPr/>
        </p:nvPicPr>
        <p:blipFill>
          <a:blip r:embed="rId3"/>
          <a:stretch>
            <a:fillRect/>
          </a:stretch>
        </p:blipFill>
        <p:spPr>
          <a:xfrm>
            <a:off x="7681953" y="-381368"/>
            <a:ext cx="4855427" cy="3262642"/>
          </a:xfrm>
          <a:prstGeom prst="rect">
            <a:avLst/>
          </a:prstGeom>
        </p:spPr>
      </p:pic>
    </p:spTree>
    <p:extLst>
      <p:ext uri="{BB962C8B-B14F-4D97-AF65-F5344CB8AC3E}">
        <p14:creationId xmlns:p14="http://schemas.microsoft.com/office/powerpoint/2010/main" val="5999443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615D5-425F-E2DF-4C64-66BB94C6D5A9}"/>
              </a:ext>
            </a:extLst>
          </p:cNvPr>
          <p:cNvSpPr txBox="1">
            <a:spLocks/>
          </p:cNvSpPr>
          <p:nvPr/>
        </p:nvSpPr>
        <p:spPr>
          <a:xfrm>
            <a:off x="803275" y="477403"/>
            <a:ext cx="6374765" cy="864079"/>
          </a:xfrm>
          <a:prstGeom prst="rect">
            <a:avLst/>
          </a:prstGeom>
        </p:spPr>
        <p:txBody>
          <a:bodyPr vert="horz" wrap="none" lIns="0" tIns="0" rIns="0" bIns="0" rtlCol="0" anchor="b">
            <a:noAutofit/>
          </a:bodyPr>
          <a:lstStyle>
            <a:lvl1pPr algn="l" defTabSz="914377" rtl="0" eaLnBrk="1" latinLnBrk="0" hangingPunct="1">
              <a:lnSpc>
                <a:spcPct val="90000"/>
              </a:lnSpc>
              <a:spcBef>
                <a:spcPct val="0"/>
              </a:spcBef>
              <a:buNone/>
              <a:defRPr sz="4800" b="1" kern="1200">
                <a:solidFill>
                  <a:schemeClr val="tx1"/>
                </a:solidFill>
                <a:latin typeface="+mn-lt"/>
                <a:ea typeface="Roboto" panose="02000000000000000000" pitchFamily="2" charset="0"/>
                <a:cs typeface="Roboto" panose="02000000000000000000" pitchFamily="2"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6000" u="none" strike="noStrike" kern="1200" cap="none" spc="0" normalizeH="0" baseline="0" noProof="0" dirty="0">
                <a:ln>
                  <a:noFill/>
                </a:ln>
                <a:solidFill>
                  <a:schemeClr val="accent5"/>
                </a:solidFill>
                <a:effectLst/>
                <a:uLnTx/>
                <a:uFillTx/>
                <a:latin typeface="Apricus Black" pitchFamily="2" charset="0"/>
              </a:rPr>
              <a:t>Skills categories</a:t>
            </a:r>
          </a:p>
        </p:txBody>
      </p:sp>
      <p:graphicFrame>
        <p:nvGraphicFramePr>
          <p:cNvPr id="3" name="Diagram 2">
            <a:extLst>
              <a:ext uri="{FF2B5EF4-FFF2-40B4-BE49-F238E27FC236}">
                <a16:creationId xmlns:a16="http://schemas.microsoft.com/office/drawing/2014/main" id="{DF160EF6-325C-93C8-3ACA-4C6C32F120CE}"/>
              </a:ext>
            </a:extLst>
          </p:cNvPr>
          <p:cNvGraphicFramePr/>
          <p:nvPr>
            <p:extLst>
              <p:ext uri="{D42A27DB-BD31-4B8C-83A1-F6EECF244321}">
                <p14:modId xmlns:p14="http://schemas.microsoft.com/office/powerpoint/2010/main" val="2042814739"/>
              </p:ext>
            </p:extLst>
          </p:nvPr>
        </p:nvGraphicFramePr>
        <p:xfrm>
          <a:off x="4473232" y="1170433"/>
          <a:ext cx="7364245" cy="46493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Graphic 7">
            <a:extLst>
              <a:ext uri="{FF2B5EF4-FFF2-40B4-BE49-F238E27FC236}">
                <a16:creationId xmlns:a16="http://schemas.microsoft.com/office/drawing/2014/main" id="{F8B40AED-815C-AE99-1C83-F0DA0FCB67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3275" y="1546829"/>
            <a:ext cx="4405884" cy="4405884"/>
          </a:xfrm>
          <a:prstGeom prst="rect">
            <a:avLst/>
          </a:prstGeom>
        </p:spPr>
      </p:pic>
    </p:spTree>
    <p:extLst>
      <p:ext uri="{BB962C8B-B14F-4D97-AF65-F5344CB8AC3E}">
        <p14:creationId xmlns:p14="http://schemas.microsoft.com/office/powerpoint/2010/main" val="18320628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DC5D7-5E17-C262-4371-A47A628ECB9F}"/>
              </a:ext>
            </a:extLst>
          </p:cNvPr>
          <p:cNvSpPr txBox="1">
            <a:spLocks/>
          </p:cNvSpPr>
          <p:nvPr/>
        </p:nvSpPr>
        <p:spPr>
          <a:xfrm>
            <a:off x="803275" y="477403"/>
            <a:ext cx="6374765" cy="864079"/>
          </a:xfrm>
          <a:prstGeom prst="rect">
            <a:avLst/>
          </a:prstGeom>
        </p:spPr>
        <p:txBody>
          <a:bodyPr vert="horz" wrap="none" lIns="0" tIns="0" rIns="0" bIns="0" rtlCol="0" anchor="b">
            <a:noAutofit/>
          </a:bodyPr>
          <a:lstStyle>
            <a:lvl1pPr algn="l" defTabSz="914377" rtl="0" eaLnBrk="1" latinLnBrk="0" hangingPunct="1">
              <a:lnSpc>
                <a:spcPct val="90000"/>
              </a:lnSpc>
              <a:spcBef>
                <a:spcPct val="0"/>
              </a:spcBef>
              <a:buNone/>
              <a:defRPr sz="4800" b="1" kern="1200">
                <a:solidFill>
                  <a:schemeClr val="tx1"/>
                </a:solidFill>
                <a:latin typeface="+mn-lt"/>
                <a:ea typeface="Roboto" panose="02000000000000000000" pitchFamily="2" charset="0"/>
                <a:cs typeface="Roboto" panose="02000000000000000000" pitchFamily="2"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6000" u="none" strike="noStrike" kern="1200" cap="none" spc="0" normalizeH="0" baseline="0" noProof="0" dirty="0">
                <a:ln>
                  <a:noFill/>
                </a:ln>
                <a:solidFill>
                  <a:schemeClr val="accent5"/>
                </a:solidFill>
                <a:effectLst/>
                <a:uLnTx/>
                <a:uFillTx/>
                <a:latin typeface="Apricus Black" pitchFamily="2" charset="0"/>
              </a:rPr>
              <a:t>Skills examples</a:t>
            </a:r>
          </a:p>
        </p:txBody>
      </p:sp>
      <p:graphicFrame>
        <p:nvGraphicFramePr>
          <p:cNvPr id="3" name="Table 2">
            <a:extLst>
              <a:ext uri="{FF2B5EF4-FFF2-40B4-BE49-F238E27FC236}">
                <a16:creationId xmlns:a16="http://schemas.microsoft.com/office/drawing/2014/main" id="{60140652-6DA2-75AA-B33A-E4A6BB6A912D}"/>
              </a:ext>
            </a:extLst>
          </p:cNvPr>
          <p:cNvGraphicFramePr>
            <a:graphicFrameLocks noGrp="1"/>
          </p:cNvGraphicFramePr>
          <p:nvPr>
            <p:extLst>
              <p:ext uri="{D42A27DB-BD31-4B8C-83A1-F6EECF244321}">
                <p14:modId xmlns:p14="http://schemas.microsoft.com/office/powerpoint/2010/main" val="3167005567"/>
              </p:ext>
            </p:extLst>
          </p:nvPr>
        </p:nvGraphicFramePr>
        <p:xfrm>
          <a:off x="803275" y="1536149"/>
          <a:ext cx="10425558" cy="4774350"/>
        </p:xfrm>
        <a:graphic>
          <a:graphicData uri="http://schemas.openxmlformats.org/drawingml/2006/table">
            <a:tbl>
              <a:tblPr firstRow="1" bandRow="1">
                <a:tableStyleId>{5940675A-B579-460E-94D1-54222C63F5DA}</a:tableStyleId>
              </a:tblPr>
              <a:tblGrid>
                <a:gridCol w="3475186">
                  <a:extLst>
                    <a:ext uri="{9D8B030D-6E8A-4147-A177-3AD203B41FA5}">
                      <a16:colId xmlns:a16="http://schemas.microsoft.com/office/drawing/2014/main" val="3579927734"/>
                    </a:ext>
                  </a:extLst>
                </a:gridCol>
                <a:gridCol w="3475186">
                  <a:extLst>
                    <a:ext uri="{9D8B030D-6E8A-4147-A177-3AD203B41FA5}">
                      <a16:colId xmlns:a16="http://schemas.microsoft.com/office/drawing/2014/main" val="31909141"/>
                    </a:ext>
                  </a:extLst>
                </a:gridCol>
                <a:gridCol w="3475186">
                  <a:extLst>
                    <a:ext uri="{9D8B030D-6E8A-4147-A177-3AD203B41FA5}">
                      <a16:colId xmlns:a16="http://schemas.microsoft.com/office/drawing/2014/main" val="2245942227"/>
                    </a:ext>
                  </a:extLst>
                </a:gridCol>
              </a:tblGrid>
              <a:tr h="459155">
                <a:tc>
                  <a:txBody>
                    <a:bodyPr/>
                    <a:lstStyle/>
                    <a:p>
                      <a:pPr algn="ctr"/>
                      <a:r>
                        <a:rPr lang="en-GB" sz="1600" b="1" i="0" dirty="0">
                          <a:solidFill>
                            <a:schemeClr val="bg1"/>
                          </a:solidFill>
                          <a:latin typeface="Roboto" panose="02000000000000000000" pitchFamily="2" charset="0"/>
                          <a:ea typeface="Roboto" panose="02000000000000000000" pitchFamily="2" charset="0"/>
                          <a:cs typeface="Roboto" panose="02000000000000000000" pitchFamily="2" charset="0"/>
                        </a:rPr>
                        <a:t>Personal skills </a:t>
                      </a:r>
                    </a:p>
                  </a:txBody>
                  <a:tcPr marL="79522" marR="79522" marT="39761" marB="39761"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600" b="1" i="0" dirty="0">
                          <a:solidFill>
                            <a:schemeClr val="bg1"/>
                          </a:solidFill>
                          <a:latin typeface="Roboto" panose="02000000000000000000" pitchFamily="2" charset="0"/>
                          <a:ea typeface="Roboto" panose="02000000000000000000" pitchFamily="2" charset="0"/>
                          <a:cs typeface="Roboto" panose="02000000000000000000" pitchFamily="2" charset="0"/>
                        </a:rPr>
                        <a:t>Transferable skills </a:t>
                      </a:r>
                    </a:p>
                  </a:txBody>
                  <a:tcPr marL="79522" marR="79522" marT="39761" marB="3976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600" b="1" i="0" dirty="0">
                          <a:solidFill>
                            <a:schemeClr val="bg1"/>
                          </a:solidFill>
                          <a:latin typeface="Roboto" panose="02000000000000000000" pitchFamily="2" charset="0"/>
                          <a:ea typeface="Roboto" panose="02000000000000000000" pitchFamily="2" charset="0"/>
                          <a:cs typeface="Roboto" panose="02000000000000000000" pitchFamily="2" charset="0"/>
                        </a:rPr>
                        <a:t>Knowledge based</a:t>
                      </a:r>
                    </a:p>
                  </a:txBody>
                  <a:tcPr marL="79522" marR="79522" marT="39761" marB="39761"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600747123"/>
                  </a:ext>
                </a:extLst>
              </a:tr>
              <a:tr h="446144">
                <a:tc>
                  <a:txBody>
                    <a:bodyPr/>
                    <a:lstStyle/>
                    <a:p>
                      <a:pPr algn="ctr"/>
                      <a:r>
                        <a:rPr lang="en-GB" sz="1400" b="0" i="0" dirty="0">
                          <a:latin typeface="Roboto" panose="02000000000000000000" pitchFamily="2" charset="0"/>
                          <a:ea typeface="Roboto" panose="02000000000000000000" pitchFamily="2" charset="0"/>
                          <a:cs typeface="Roboto" panose="02000000000000000000" pitchFamily="2" charset="0"/>
                        </a:rPr>
                        <a:t>Independence</a:t>
                      </a:r>
                    </a:p>
                  </a:txBody>
                  <a:tcPr marL="0" marR="0" marT="108000" marB="10800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alpha val="20000"/>
                      </a:schemeClr>
                    </a:solidFill>
                  </a:tcPr>
                </a:tc>
                <a:tc>
                  <a:txBody>
                    <a:bodyPr/>
                    <a:lstStyle/>
                    <a:p>
                      <a:pPr algn="ctr"/>
                      <a:r>
                        <a:rPr lang="en-GB" sz="1400" b="0" i="0" dirty="0">
                          <a:latin typeface="Roboto" panose="02000000000000000000" pitchFamily="2" charset="0"/>
                          <a:ea typeface="Roboto" panose="02000000000000000000" pitchFamily="2" charset="0"/>
                          <a:cs typeface="Roboto" panose="02000000000000000000" pitchFamily="2" charset="0"/>
                        </a:rPr>
                        <a:t>Communication </a:t>
                      </a:r>
                    </a:p>
                  </a:txBody>
                  <a:tcPr marL="0" marR="0" marT="108000" marB="10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alpha val="20000"/>
                      </a:schemeClr>
                    </a:solidFill>
                  </a:tcPr>
                </a:tc>
                <a:tc>
                  <a:txBody>
                    <a:bodyPr/>
                    <a:lstStyle/>
                    <a:p>
                      <a:pPr algn="ctr"/>
                      <a:r>
                        <a:rPr lang="en-GB" sz="1400" b="0" i="0" dirty="0">
                          <a:latin typeface="Roboto" panose="02000000000000000000" pitchFamily="2" charset="0"/>
                          <a:ea typeface="Roboto" panose="02000000000000000000" pitchFamily="2" charset="0"/>
                          <a:cs typeface="Roboto" panose="02000000000000000000" pitchFamily="2" charset="0"/>
                        </a:rPr>
                        <a:t>Computer programming </a:t>
                      </a:r>
                    </a:p>
                  </a:txBody>
                  <a:tcPr marL="0" marR="0" marT="108000" marB="10800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alpha val="20000"/>
                      </a:schemeClr>
                    </a:solidFill>
                  </a:tcPr>
                </a:tc>
                <a:extLst>
                  <a:ext uri="{0D108BD9-81ED-4DB2-BD59-A6C34878D82A}">
                    <a16:rowId xmlns:a16="http://schemas.microsoft.com/office/drawing/2014/main" val="825729667"/>
                  </a:ext>
                </a:extLst>
              </a:tr>
              <a:tr h="394231">
                <a:tc>
                  <a:txBody>
                    <a:bodyPr/>
                    <a:lstStyle/>
                    <a:p>
                      <a:pPr algn="ctr"/>
                      <a:r>
                        <a:rPr lang="en-GB" sz="1400" b="0" i="0" dirty="0">
                          <a:latin typeface="Roboto" panose="02000000000000000000" pitchFamily="2" charset="0"/>
                          <a:ea typeface="Roboto" panose="02000000000000000000" pitchFamily="2" charset="0"/>
                          <a:cs typeface="Roboto" panose="02000000000000000000" pitchFamily="2" charset="0"/>
                        </a:rPr>
                        <a:t>Leadership </a:t>
                      </a:r>
                    </a:p>
                  </a:txBody>
                  <a:tcPr marL="0" marR="0" marT="108000" marB="10800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alpha val="5000"/>
                      </a:schemeClr>
                    </a:solidFill>
                  </a:tcPr>
                </a:tc>
                <a:tc>
                  <a:txBody>
                    <a:bodyPr/>
                    <a:lstStyle/>
                    <a:p>
                      <a:pPr algn="ctr"/>
                      <a:r>
                        <a:rPr lang="en-GB" sz="1400" b="0" i="0" dirty="0">
                          <a:latin typeface="Roboto" panose="02000000000000000000" pitchFamily="2" charset="0"/>
                          <a:ea typeface="Roboto" panose="02000000000000000000" pitchFamily="2" charset="0"/>
                          <a:cs typeface="Roboto" panose="02000000000000000000" pitchFamily="2" charset="0"/>
                        </a:rPr>
                        <a:t>Teamwork </a:t>
                      </a:r>
                    </a:p>
                  </a:txBody>
                  <a:tcPr marL="0" marR="0" marT="108000" marB="10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alpha val="5000"/>
                      </a:schemeClr>
                    </a:solidFill>
                  </a:tcPr>
                </a:tc>
                <a:tc>
                  <a:txBody>
                    <a:bodyPr/>
                    <a:lstStyle/>
                    <a:p>
                      <a:pPr algn="ctr"/>
                      <a:r>
                        <a:rPr lang="en-GB" sz="1400" b="0" i="0" dirty="0">
                          <a:latin typeface="Roboto" panose="02000000000000000000" pitchFamily="2" charset="0"/>
                          <a:ea typeface="Roboto" panose="02000000000000000000" pitchFamily="2" charset="0"/>
                          <a:cs typeface="Roboto" panose="02000000000000000000" pitchFamily="2" charset="0"/>
                        </a:rPr>
                        <a:t>Playing a musical instrument</a:t>
                      </a:r>
                    </a:p>
                  </a:txBody>
                  <a:tcPr marL="0" marR="0" marT="108000" marB="10800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alpha val="5000"/>
                      </a:schemeClr>
                    </a:solidFill>
                  </a:tcPr>
                </a:tc>
                <a:extLst>
                  <a:ext uri="{0D108BD9-81ED-4DB2-BD59-A6C34878D82A}">
                    <a16:rowId xmlns:a16="http://schemas.microsoft.com/office/drawing/2014/main" val="1513404445"/>
                  </a:ext>
                </a:extLst>
              </a:tr>
              <a:tr h="398506">
                <a:tc>
                  <a:txBody>
                    <a:bodyPr/>
                    <a:lstStyle/>
                    <a:p>
                      <a:pPr algn="ctr"/>
                      <a:r>
                        <a:rPr lang="en-GB" sz="1400" b="0" i="0" dirty="0">
                          <a:latin typeface="Roboto" panose="02000000000000000000" pitchFamily="2" charset="0"/>
                          <a:ea typeface="Roboto" panose="02000000000000000000" pitchFamily="2" charset="0"/>
                          <a:cs typeface="Roboto" panose="02000000000000000000" pitchFamily="2" charset="0"/>
                        </a:rPr>
                        <a:t>Integrity </a:t>
                      </a:r>
                    </a:p>
                  </a:txBody>
                  <a:tcPr marL="0" marR="0" marT="108000" marB="10800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alpha val="20000"/>
                      </a:schemeClr>
                    </a:solidFill>
                  </a:tcPr>
                </a:tc>
                <a:tc>
                  <a:txBody>
                    <a:bodyPr/>
                    <a:lstStyle/>
                    <a:p>
                      <a:pPr algn="ctr"/>
                      <a:r>
                        <a:rPr lang="en-GB" sz="1400" b="0" i="0" dirty="0">
                          <a:latin typeface="Roboto" panose="02000000000000000000" pitchFamily="2" charset="0"/>
                          <a:ea typeface="Roboto" panose="02000000000000000000" pitchFamily="2" charset="0"/>
                          <a:cs typeface="Roboto" panose="02000000000000000000" pitchFamily="2" charset="0"/>
                        </a:rPr>
                        <a:t>Organisation </a:t>
                      </a:r>
                    </a:p>
                  </a:txBody>
                  <a:tcPr marL="0" marR="0" marT="108000" marB="10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alpha val="20000"/>
                      </a:schemeClr>
                    </a:solidFill>
                  </a:tcPr>
                </a:tc>
                <a:tc>
                  <a:txBody>
                    <a:bodyPr/>
                    <a:lstStyle/>
                    <a:p>
                      <a:pPr algn="ctr"/>
                      <a:r>
                        <a:rPr lang="en-GB" sz="1400" b="0" i="0" dirty="0">
                          <a:latin typeface="Roboto" panose="02000000000000000000" pitchFamily="2" charset="0"/>
                          <a:ea typeface="Roboto" panose="02000000000000000000" pitchFamily="2" charset="0"/>
                          <a:cs typeface="Roboto" panose="02000000000000000000" pitchFamily="2" charset="0"/>
                        </a:rPr>
                        <a:t>Driving </a:t>
                      </a:r>
                    </a:p>
                  </a:txBody>
                  <a:tcPr marL="0" marR="0" marT="108000" marB="10800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alpha val="20000"/>
                      </a:schemeClr>
                    </a:solidFill>
                  </a:tcPr>
                </a:tc>
                <a:extLst>
                  <a:ext uri="{0D108BD9-81ED-4DB2-BD59-A6C34878D82A}">
                    <a16:rowId xmlns:a16="http://schemas.microsoft.com/office/drawing/2014/main" val="2826627387"/>
                  </a:ext>
                </a:extLst>
              </a:tr>
              <a:tr h="434171">
                <a:tc>
                  <a:txBody>
                    <a:bodyPr/>
                    <a:lstStyle/>
                    <a:p>
                      <a:pPr algn="ctr"/>
                      <a:r>
                        <a:rPr lang="en-GB" sz="1400" b="0" i="0" dirty="0">
                          <a:latin typeface="Roboto" panose="02000000000000000000" pitchFamily="2" charset="0"/>
                          <a:ea typeface="Roboto" panose="02000000000000000000" pitchFamily="2" charset="0"/>
                          <a:cs typeface="Roboto" panose="02000000000000000000" pitchFamily="2" charset="0"/>
                        </a:rPr>
                        <a:t>Patience</a:t>
                      </a:r>
                    </a:p>
                  </a:txBody>
                  <a:tcPr marL="0" marR="0" marT="108000" marB="10800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alpha val="5000"/>
                      </a:schemeClr>
                    </a:solidFill>
                  </a:tcPr>
                </a:tc>
                <a:tc>
                  <a:txBody>
                    <a:bodyPr/>
                    <a:lstStyle/>
                    <a:p>
                      <a:pPr algn="ctr"/>
                      <a:r>
                        <a:rPr lang="en-GB" sz="1400" b="0" i="0" dirty="0">
                          <a:latin typeface="Roboto" panose="02000000000000000000" pitchFamily="2" charset="0"/>
                          <a:ea typeface="Roboto" panose="02000000000000000000" pitchFamily="2" charset="0"/>
                          <a:cs typeface="Roboto" panose="02000000000000000000" pitchFamily="2" charset="0"/>
                        </a:rPr>
                        <a:t>Numeracy</a:t>
                      </a:r>
                    </a:p>
                  </a:txBody>
                  <a:tcPr marL="0" marR="0" marT="108000" marB="10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alpha val="5000"/>
                      </a:schemeClr>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400" b="0" i="0" dirty="0">
                          <a:latin typeface="Roboto" panose="02000000000000000000" pitchFamily="2" charset="0"/>
                          <a:ea typeface="Roboto" panose="02000000000000000000" pitchFamily="2" charset="0"/>
                          <a:cs typeface="Roboto" panose="02000000000000000000" pitchFamily="2" charset="0"/>
                        </a:rPr>
                        <a:t>Playing a sport </a:t>
                      </a:r>
                    </a:p>
                  </a:txBody>
                  <a:tcPr marL="0" marR="0" marT="108000" marB="10800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alpha val="5000"/>
                      </a:schemeClr>
                    </a:solidFill>
                  </a:tcPr>
                </a:tc>
                <a:extLst>
                  <a:ext uri="{0D108BD9-81ED-4DB2-BD59-A6C34878D82A}">
                    <a16:rowId xmlns:a16="http://schemas.microsoft.com/office/drawing/2014/main" val="405453698"/>
                  </a:ext>
                </a:extLst>
              </a:tr>
              <a:tr h="398506">
                <a:tc>
                  <a:txBody>
                    <a:bodyPr/>
                    <a:lstStyle/>
                    <a:p>
                      <a:pPr algn="ctr"/>
                      <a:r>
                        <a:rPr lang="en-GB" sz="1400" b="0" i="0" dirty="0">
                          <a:latin typeface="Roboto" panose="02000000000000000000" pitchFamily="2" charset="0"/>
                          <a:ea typeface="Roboto" panose="02000000000000000000" pitchFamily="2" charset="0"/>
                          <a:cs typeface="Roboto" panose="02000000000000000000" pitchFamily="2" charset="0"/>
                        </a:rPr>
                        <a:t>Flexibility </a:t>
                      </a:r>
                    </a:p>
                  </a:txBody>
                  <a:tcPr marL="0" marR="0" marT="108000" marB="10800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alpha val="20000"/>
                      </a:schemeClr>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400" b="0" i="0" dirty="0">
                          <a:latin typeface="Roboto" panose="02000000000000000000" pitchFamily="2" charset="0"/>
                          <a:ea typeface="Roboto" panose="02000000000000000000" pitchFamily="2" charset="0"/>
                          <a:cs typeface="Roboto" panose="02000000000000000000" pitchFamily="2" charset="0"/>
                        </a:rPr>
                        <a:t>Literacy </a:t>
                      </a:r>
                    </a:p>
                  </a:txBody>
                  <a:tcPr marL="0" marR="0" marT="108000" marB="10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alpha val="20000"/>
                      </a:schemeClr>
                    </a:solidFill>
                  </a:tcPr>
                </a:tc>
                <a:tc>
                  <a:txBody>
                    <a:bodyPr/>
                    <a:lstStyle/>
                    <a:p>
                      <a:pPr algn="ctr"/>
                      <a:r>
                        <a:rPr lang="en-GB" sz="1400" b="0" i="0" dirty="0">
                          <a:latin typeface="Roboto" panose="02000000000000000000" pitchFamily="2" charset="0"/>
                          <a:ea typeface="Roboto" panose="02000000000000000000" pitchFamily="2" charset="0"/>
                          <a:cs typeface="Roboto" panose="02000000000000000000" pitchFamily="2" charset="0"/>
                        </a:rPr>
                        <a:t>Chemical analysis </a:t>
                      </a:r>
                    </a:p>
                  </a:txBody>
                  <a:tcPr marL="0" marR="0" marT="108000" marB="10800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alpha val="20000"/>
                      </a:schemeClr>
                    </a:solidFill>
                  </a:tcPr>
                </a:tc>
                <a:extLst>
                  <a:ext uri="{0D108BD9-81ED-4DB2-BD59-A6C34878D82A}">
                    <a16:rowId xmlns:a16="http://schemas.microsoft.com/office/drawing/2014/main" val="848502035"/>
                  </a:ext>
                </a:extLst>
              </a:tr>
              <a:tr h="398506">
                <a:tc>
                  <a:txBody>
                    <a:bodyPr/>
                    <a:lstStyle/>
                    <a:p>
                      <a:pPr algn="ctr"/>
                      <a:r>
                        <a:rPr lang="en-GB" sz="1400" b="0" i="0" dirty="0">
                          <a:latin typeface="Roboto" panose="02000000000000000000" pitchFamily="2" charset="0"/>
                          <a:ea typeface="Roboto" panose="02000000000000000000" pitchFamily="2" charset="0"/>
                          <a:cs typeface="Roboto" panose="02000000000000000000" pitchFamily="2" charset="0"/>
                        </a:rPr>
                        <a:t>Compassion </a:t>
                      </a:r>
                    </a:p>
                  </a:txBody>
                  <a:tcPr marL="0" marR="0" marT="108000" marB="10800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alpha val="5000"/>
                      </a:schemeClr>
                    </a:solidFill>
                  </a:tcPr>
                </a:tc>
                <a:tc>
                  <a:txBody>
                    <a:bodyPr/>
                    <a:lstStyle/>
                    <a:p>
                      <a:pPr algn="ctr"/>
                      <a:r>
                        <a:rPr lang="en-GB" sz="1400" b="0" i="0" dirty="0">
                          <a:latin typeface="Roboto" panose="02000000000000000000" pitchFamily="2" charset="0"/>
                          <a:ea typeface="Roboto" panose="02000000000000000000" pitchFamily="2" charset="0"/>
                          <a:cs typeface="Roboto" panose="02000000000000000000" pitchFamily="2" charset="0"/>
                        </a:rPr>
                        <a:t>Critical thinking </a:t>
                      </a:r>
                    </a:p>
                  </a:txBody>
                  <a:tcPr marL="0" marR="0" marT="108000" marB="10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alpha val="5000"/>
                      </a:schemeClr>
                    </a:solidFill>
                  </a:tcPr>
                </a:tc>
                <a:tc>
                  <a:txBody>
                    <a:bodyPr/>
                    <a:lstStyle/>
                    <a:p>
                      <a:pPr algn="ctr"/>
                      <a:r>
                        <a:rPr lang="en-GB" sz="1400" b="0" i="0" dirty="0">
                          <a:latin typeface="Roboto" panose="02000000000000000000" pitchFamily="2" charset="0"/>
                          <a:ea typeface="Roboto" panose="02000000000000000000" pitchFamily="2" charset="0"/>
                          <a:cs typeface="Roboto" panose="02000000000000000000" pitchFamily="2" charset="0"/>
                        </a:rPr>
                        <a:t>Speaking a language </a:t>
                      </a:r>
                    </a:p>
                  </a:txBody>
                  <a:tcPr marL="0" marR="0" marT="108000" marB="10800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alpha val="5000"/>
                      </a:schemeClr>
                    </a:solidFill>
                  </a:tcPr>
                </a:tc>
                <a:extLst>
                  <a:ext uri="{0D108BD9-81ED-4DB2-BD59-A6C34878D82A}">
                    <a16:rowId xmlns:a16="http://schemas.microsoft.com/office/drawing/2014/main" val="3673103389"/>
                  </a:ext>
                </a:extLst>
              </a:tr>
              <a:tr h="398506">
                <a:tc>
                  <a:txBody>
                    <a:bodyPr/>
                    <a:lstStyle/>
                    <a:p>
                      <a:pPr algn="ctr"/>
                      <a:r>
                        <a:rPr lang="en-GB" sz="1400" b="0" i="0" dirty="0">
                          <a:latin typeface="Roboto" panose="02000000000000000000" pitchFamily="2" charset="0"/>
                          <a:ea typeface="Roboto" panose="02000000000000000000" pitchFamily="2" charset="0"/>
                          <a:cs typeface="Roboto" panose="02000000000000000000" pitchFamily="2" charset="0"/>
                        </a:rPr>
                        <a:t>Loyalty  </a:t>
                      </a:r>
                    </a:p>
                  </a:txBody>
                  <a:tcPr marL="0" marR="0" marT="108000" marB="10800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alpha val="20000"/>
                      </a:schemeClr>
                    </a:solidFill>
                  </a:tcPr>
                </a:tc>
                <a:tc>
                  <a:txBody>
                    <a:bodyPr/>
                    <a:lstStyle/>
                    <a:p>
                      <a:pPr algn="ctr"/>
                      <a:r>
                        <a:rPr lang="en-GB" sz="1400" b="0" i="0" dirty="0">
                          <a:latin typeface="Roboto" panose="02000000000000000000" pitchFamily="2" charset="0"/>
                          <a:ea typeface="Roboto" panose="02000000000000000000" pitchFamily="2" charset="0"/>
                          <a:cs typeface="Roboto" panose="02000000000000000000" pitchFamily="2" charset="0"/>
                        </a:rPr>
                        <a:t>Reflection </a:t>
                      </a:r>
                    </a:p>
                  </a:txBody>
                  <a:tcPr marL="0" marR="0" marT="108000" marB="10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alpha val="20000"/>
                      </a:schemeClr>
                    </a:solidFill>
                  </a:tcPr>
                </a:tc>
                <a:tc>
                  <a:txBody>
                    <a:bodyPr/>
                    <a:lstStyle/>
                    <a:p>
                      <a:pPr algn="ctr"/>
                      <a:r>
                        <a:rPr lang="en-GB" sz="1400" b="0" i="0" dirty="0">
                          <a:latin typeface="Roboto" panose="02000000000000000000" pitchFamily="2" charset="0"/>
                          <a:ea typeface="Roboto" panose="02000000000000000000" pitchFamily="2" charset="0"/>
                          <a:cs typeface="Roboto" panose="02000000000000000000" pitchFamily="2" charset="0"/>
                        </a:rPr>
                        <a:t>Graphic design tools </a:t>
                      </a:r>
                    </a:p>
                  </a:txBody>
                  <a:tcPr marL="0" marR="0" marT="108000" marB="10800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alpha val="20000"/>
                      </a:schemeClr>
                    </a:solidFill>
                  </a:tcPr>
                </a:tc>
                <a:extLst>
                  <a:ext uri="{0D108BD9-81ED-4DB2-BD59-A6C34878D82A}">
                    <a16:rowId xmlns:a16="http://schemas.microsoft.com/office/drawing/2014/main" val="3671237078"/>
                  </a:ext>
                </a:extLst>
              </a:tr>
              <a:tr h="398506">
                <a:tc>
                  <a:txBody>
                    <a:bodyPr/>
                    <a:lstStyle/>
                    <a:p>
                      <a:pPr algn="ctr"/>
                      <a:r>
                        <a:rPr lang="en-GB" sz="1400" b="0" i="0" dirty="0">
                          <a:latin typeface="Roboto" panose="02000000000000000000" pitchFamily="2" charset="0"/>
                          <a:ea typeface="Roboto" panose="02000000000000000000" pitchFamily="2" charset="0"/>
                          <a:cs typeface="Roboto" panose="02000000000000000000" pitchFamily="2" charset="0"/>
                        </a:rPr>
                        <a:t>Resilience </a:t>
                      </a:r>
                    </a:p>
                  </a:txBody>
                  <a:tcPr marL="0" marR="0" marT="108000" marB="10800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alpha val="5000"/>
                      </a:schemeClr>
                    </a:solidFill>
                  </a:tcPr>
                </a:tc>
                <a:tc>
                  <a:txBody>
                    <a:bodyPr/>
                    <a:lstStyle/>
                    <a:p>
                      <a:pPr algn="ctr"/>
                      <a:r>
                        <a:rPr lang="en-GB" sz="1400" b="0" i="0" dirty="0">
                          <a:latin typeface="Roboto" panose="02000000000000000000" pitchFamily="2" charset="0"/>
                          <a:ea typeface="Roboto" panose="02000000000000000000" pitchFamily="2" charset="0"/>
                          <a:cs typeface="Roboto" panose="02000000000000000000" pitchFamily="2" charset="0"/>
                        </a:rPr>
                        <a:t>Problem solving </a:t>
                      </a:r>
                    </a:p>
                  </a:txBody>
                  <a:tcPr marL="0" marR="0" marT="108000" marB="10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alpha val="5000"/>
                      </a:schemeClr>
                    </a:solidFill>
                  </a:tcPr>
                </a:tc>
                <a:tc>
                  <a:txBody>
                    <a:bodyPr/>
                    <a:lstStyle/>
                    <a:p>
                      <a:pPr algn="ctr"/>
                      <a:r>
                        <a:rPr lang="en-GB" sz="1400" b="0" i="0" dirty="0">
                          <a:latin typeface="Roboto" panose="02000000000000000000" pitchFamily="2" charset="0"/>
                          <a:ea typeface="Roboto" panose="02000000000000000000" pitchFamily="2" charset="0"/>
                          <a:cs typeface="Roboto" panose="02000000000000000000" pitchFamily="2" charset="0"/>
                        </a:rPr>
                        <a:t>First aid </a:t>
                      </a:r>
                    </a:p>
                  </a:txBody>
                  <a:tcPr marL="0" marR="0" marT="108000" marB="10800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alpha val="5000"/>
                      </a:schemeClr>
                    </a:solidFill>
                  </a:tcPr>
                </a:tc>
                <a:extLst>
                  <a:ext uri="{0D108BD9-81ED-4DB2-BD59-A6C34878D82A}">
                    <a16:rowId xmlns:a16="http://schemas.microsoft.com/office/drawing/2014/main" val="1273228634"/>
                  </a:ext>
                </a:extLst>
              </a:tr>
              <a:tr h="398506">
                <a:tc>
                  <a:txBody>
                    <a:bodyPr/>
                    <a:lstStyle/>
                    <a:p>
                      <a:pPr algn="ctr"/>
                      <a:r>
                        <a:rPr lang="en-GB" sz="1400" b="0" i="0" dirty="0">
                          <a:latin typeface="Roboto" panose="02000000000000000000" pitchFamily="2" charset="0"/>
                          <a:ea typeface="Roboto" panose="02000000000000000000" pitchFamily="2" charset="0"/>
                          <a:cs typeface="Roboto" panose="02000000000000000000" pitchFamily="2" charset="0"/>
                        </a:rPr>
                        <a:t>Initiative  </a:t>
                      </a:r>
                    </a:p>
                  </a:txBody>
                  <a:tcPr marL="0" marR="0" marT="108000" marB="10800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alpha val="20000"/>
                      </a:schemeClr>
                    </a:solidFill>
                  </a:tcPr>
                </a:tc>
                <a:tc>
                  <a:txBody>
                    <a:bodyPr/>
                    <a:lstStyle/>
                    <a:p>
                      <a:pPr algn="ctr"/>
                      <a:r>
                        <a:rPr lang="en-GB" sz="1400" b="0" i="0" dirty="0">
                          <a:latin typeface="Roboto" panose="02000000000000000000" pitchFamily="2" charset="0"/>
                          <a:ea typeface="Roboto" panose="02000000000000000000" pitchFamily="2" charset="0"/>
                          <a:cs typeface="Roboto" panose="02000000000000000000" pitchFamily="2" charset="0"/>
                        </a:rPr>
                        <a:t>Computer literacy </a:t>
                      </a:r>
                    </a:p>
                  </a:txBody>
                  <a:tcPr marL="0" marR="0" marT="108000" marB="10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alpha val="20000"/>
                      </a:schemeClr>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400" b="0" i="0" dirty="0">
                          <a:latin typeface="Roboto" panose="02000000000000000000" pitchFamily="2" charset="0"/>
                          <a:ea typeface="Roboto" panose="02000000000000000000" pitchFamily="2" charset="0"/>
                          <a:cs typeface="Roboto" panose="02000000000000000000" pitchFamily="2" charset="0"/>
                        </a:rPr>
                        <a:t>Statistical analysis </a:t>
                      </a:r>
                    </a:p>
                  </a:txBody>
                  <a:tcPr marL="0" marR="0" marT="108000" marB="10800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alpha val="20000"/>
                      </a:schemeClr>
                    </a:solidFill>
                  </a:tcPr>
                </a:tc>
                <a:extLst>
                  <a:ext uri="{0D108BD9-81ED-4DB2-BD59-A6C34878D82A}">
                    <a16:rowId xmlns:a16="http://schemas.microsoft.com/office/drawing/2014/main" val="3879800608"/>
                  </a:ext>
                </a:extLst>
              </a:tr>
              <a:tr h="398506">
                <a:tc>
                  <a:txBody>
                    <a:bodyPr/>
                    <a:lstStyle/>
                    <a:p>
                      <a:pPr algn="ctr"/>
                      <a:r>
                        <a:rPr lang="en-GB" sz="1400" b="0" i="0" dirty="0">
                          <a:latin typeface="Roboto" panose="02000000000000000000" pitchFamily="2" charset="0"/>
                          <a:ea typeface="Roboto" panose="02000000000000000000" pitchFamily="2" charset="0"/>
                          <a:cs typeface="Roboto" panose="02000000000000000000" pitchFamily="2" charset="0"/>
                        </a:rPr>
                        <a:t>Motivation </a:t>
                      </a:r>
                    </a:p>
                  </a:txBody>
                  <a:tcPr marL="0" marR="0" marT="108000" marB="10800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alpha val="5000"/>
                      </a:schemeClr>
                    </a:solidFill>
                  </a:tcPr>
                </a:tc>
                <a:tc>
                  <a:txBody>
                    <a:bodyPr/>
                    <a:lstStyle/>
                    <a:p>
                      <a:pPr algn="ctr"/>
                      <a:r>
                        <a:rPr lang="en-GB" sz="1400" b="0" i="0" dirty="0">
                          <a:latin typeface="Roboto" panose="02000000000000000000" pitchFamily="2" charset="0"/>
                          <a:ea typeface="Roboto" panose="02000000000000000000" pitchFamily="2" charset="0"/>
                          <a:cs typeface="Roboto" panose="02000000000000000000" pitchFamily="2" charset="0"/>
                        </a:rPr>
                        <a:t>Attention to detail </a:t>
                      </a:r>
                    </a:p>
                  </a:txBody>
                  <a:tcPr marL="0" marR="0" marT="108000" marB="10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alpha val="5000"/>
                      </a:schemeClr>
                    </a:solidFill>
                  </a:tcPr>
                </a:tc>
                <a:tc>
                  <a:txBody>
                    <a:bodyPr/>
                    <a:lstStyle/>
                    <a:p>
                      <a:pPr algn="ctr"/>
                      <a:r>
                        <a:rPr lang="en-GB" sz="1400" b="0" i="0" dirty="0">
                          <a:latin typeface="Roboto" panose="02000000000000000000" pitchFamily="2" charset="0"/>
                          <a:ea typeface="Roboto" panose="02000000000000000000" pitchFamily="2" charset="0"/>
                          <a:cs typeface="Roboto" panose="02000000000000000000" pitchFamily="2" charset="0"/>
                        </a:rPr>
                        <a:t>Budgeting </a:t>
                      </a:r>
                    </a:p>
                  </a:txBody>
                  <a:tcPr marL="0" marR="0" marT="108000" marB="10800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alpha val="5000"/>
                      </a:schemeClr>
                    </a:solidFill>
                  </a:tcPr>
                </a:tc>
                <a:extLst>
                  <a:ext uri="{0D108BD9-81ED-4DB2-BD59-A6C34878D82A}">
                    <a16:rowId xmlns:a16="http://schemas.microsoft.com/office/drawing/2014/main" val="2806240487"/>
                  </a:ext>
                </a:extLst>
              </a:tr>
            </a:tbl>
          </a:graphicData>
        </a:graphic>
      </p:graphicFrame>
      <p:pic>
        <p:nvPicPr>
          <p:cNvPr id="9" name="Graphic 8">
            <a:extLst>
              <a:ext uri="{FF2B5EF4-FFF2-40B4-BE49-F238E27FC236}">
                <a16:creationId xmlns:a16="http://schemas.microsoft.com/office/drawing/2014/main" id="{8DBF39F4-5744-8438-8B25-EAB4ECA491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18504" y="-27475"/>
            <a:ext cx="3127248" cy="3127248"/>
          </a:xfrm>
          <a:prstGeom prst="rect">
            <a:avLst/>
          </a:prstGeom>
        </p:spPr>
      </p:pic>
    </p:spTree>
    <p:extLst>
      <p:ext uri="{BB962C8B-B14F-4D97-AF65-F5344CB8AC3E}">
        <p14:creationId xmlns:p14="http://schemas.microsoft.com/office/powerpoint/2010/main" val="21744090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884B934-24B2-9727-E825-10791A65199D}"/>
              </a:ext>
            </a:extLst>
          </p:cNvPr>
          <p:cNvSpPr txBox="1"/>
          <p:nvPr/>
        </p:nvSpPr>
        <p:spPr>
          <a:xfrm>
            <a:off x="777875" y="1879139"/>
            <a:ext cx="6270706" cy="2564805"/>
          </a:xfrm>
          <a:prstGeom prst="rect">
            <a:avLst/>
          </a:prstGeom>
          <a:noFill/>
        </p:spPr>
        <p:txBody>
          <a:bodyPr wrap="square" lIns="0" tIns="0" rIns="0" bIns="0" rtlCol="0">
            <a:spAutoFit/>
          </a:bodyPr>
          <a:lstStyle/>
          <a:p>
            <a:pPr>
              <a:lnSpc>
                <a:spcPts val="10000"/>
              </a:lnSpc>
            </a:pPr>
            <a:r>
              <a:rPr lang="en-GB" sz="13000" b="1">
                <a:solidFill>
                  <a:schemeClr val="accent5"/>
                </a:solidFill>
                <a:effectLst/>
                <a:latin typeface="Apricus Black" pitchFamily="2" charset="0"/>
                <a:cs typeface="Source Sans Pro SemiBold" panose="020F0502020204030204" pitchFamily="34" charset="0"/>
              </a:rPr>
              <a:t>Admissible </a:t>
            </a:r>
            <a:r>
              <a:rPr lang="en-GB" sz="13000" b="1">
                <a:solidFill>
                  <a:schemeClr val="accent2"/>
                </a:solidFill>
                <a:effectLst/>
                <a:latin typeface="Apricus Black" pitchFamily="2" charset="0"/>
                <a:cs typeface="Source Sans Pro SemiBold" panose="020F0502020204030204" pitchFamily="34" charset="0"/>
              </a:rPr>
              <a:t>evidence</a:t>
            </a:r>
            <a:endParaRPr lang="en-US" sz="13000" b="1">
              <a:solidFill>
                <a:schemeClr val="accent2"/>
              </a:solidFill>
              <a:latin typeface="Apricus Black" pitchFamily="2" charset="0"/>
            </a:endParaRPr>
          </a:p>
        </p:txBody>
      </p:sp>
      <p:pic>
        <p:nvPicPr>
          <p:cNvPr id="12" name="Graphic 11">
            <a:extLst>
              <a:ext uri="{FF2B5EF4-FFF2-40B4-BE49-F238E27FC236}">
                <a16:creationId xmlns:a16="http://schemas.microsoft.com/office/drawing/2014/main" id="{8F9186A1-C1A1-FCBE-CA08-E3A5DFD528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7054" y="5474440"/>
            <a:ext cx="2021638" cy="1167425"/>
          </a:xfrm>
          <a:prstGeom prst="rect">
            <a:avLst/>
          </a:prstGeom>
        </p:spPr>
      </p:pic>
      <p:pic>
        <p:nvPicPr>
          <p:cNvPr id="3" name="Graphic 2">
            <a:extLst>
              <a:ext uri="{FF2B5EF4-FFF2-40B4-BE49-F238E27FC236}">
                <a16:creationId xmlns:a16="http://schemas.microsoft.com/office/drawing/2014/main" id="{08D3D84F-4D89-AF63-3EF4-8CC2EC746E20}"/>
              </a:ext>
            </a:extLst>
          </p:cNvPr>
          <p:cNvPicPr>
            <a:picLocks noChangeAspect="1"/>
          </p:cNvPicPr>
          <p:nvPr/>
        </p:nvPicPr>
        <p:blipFill>
          <a:blip r:embed="rId5">
            <a:extLst>
              <a:ext uri="{96DAC541-7B7A-43D3-8B79-37D633B846F1}">
                <asvg:svgBlip xmlns:asvg="http://schemas.microsoft.com/office/drawing/2016/SVG/main" r:embed="rId6"/>
              </a:ext>
            </a:extLst>
          </a:blip>
          <a:srcRect l="-1657" t="292" r="34796" b="41326"/>
          <a:stretch/>
        </p:blipFill>
        <p:spPr>
          <a:xfrm>
            <a:off x="3479800" y="-749300"/>
            <a:ext cx="8712200" cy="7607300"/>
          </a:xfrm>
          <a:prstGeom prst="rect">
            <a:avLst/>
          </a:prstGeom>
        </p:spPr>
      </p:pic>
    </p:spTree>
    <p:extLst>
      <p:ext uri="{BB962C8B-B14F-4D97-AF65-F5344CB8AC3E}">
        <p14:creationId xmlns:p14="http://schemas.microsoft.com/office/powerpoint/2010/main" val="10394454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2FBAC20-A6DC-A5E5-8E31-FDCE65E20C37}"/>
              </a:ext>
            </a:extLst>
          </p:cNvPr>
          <p:cNvSpPr txBox="1">
            <a:spLocks/>
          </p:cNvSpPr>
          <p:nvPr/>
        </p:nvSpPr>
        <p:spPr>
          <a:xfrm>
            <a:off x="803275" y="477403"/>
            <a:ext cx="6374765" cy="864079"/>
          </a:xfrm>
          <a:prstGeom prst="rect">
            <a:avLst/>
          </a:prstGeom>
        </p:spPr>
        <p:txBody>
          <a:bodyPr vert="horz" wrap="none" lIns="0" tIns="0" rIns="0" bIns="0" rtlCol="0" anchor="b">
            <a:noAutofit/>
          </a:bodyPr>
          <a:lstStyle>
            <a:lvl1pPr algn="l" defTabSz="914377" rtl="0" eaLnBrk="1" latinLnBrk="0" hangingPunct="1">
              <a:lnSpc>
                <a:spcPct val="90000"/>
              </a:lnSpc>
              <a:spcBef>
                <a:spcPct val="0"/>
              </a:spcBef>
              <a:buNone/>
              <a:defRPr sz="4800" b="1" kern="1200">
                <a:solidFill>
                  <a:schemeClr val="tx1"/>
                </a:solidFill>
                <a:latin typeface="+mn-lt"/>
                <a:ea typeface="Roboto" panose="02000000000000000000" pitchFamily="2" charset="0"/>
                <a:cs typeface="Roboto" panose="02000000000000000000" pitchFamily="2"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6000" u="none" strike="noStrike" kern="1200" cap="none" spc="0" normalizeH="0" baseline="0" noProof="0">
                <a:ln>
                  <a:noFill/>
                </a:ln>
                <a:solidFill>
                  <a:schemeClr val="accent5"/>
                </a:solidFill>
                <a:effectLst/>
                <a:uLnTx/>
                <a:uFillTx/>
                <a:latin typeface="Apricus Black" pitchFamily="2" charset="0"/>
              </a:rPr>
              <a:t>Dictionary definition </a:t>
            </a:r>
          </a:p>
        </p:txBody>
      </p:sp>
      <p:sp>
        <p:nvSpPr>
          <p:cNvPr id="5" name="TextBox 4">
            <a:extLst>
              <a:ext uri="{FF2B5EF4-FFF2-40B4-BE49-F238E27FC236}">
                <a16:creationId xmlns:a16="http://schemas.microsoft.com/office/drawing/2014/main" id="{3687581E-90D1-F14B-CE83-8EFDE0D93C1A}"/>
              </a:ext>
            </a:extLst>
          </p:cNvPr>
          <p:cNvSpPr txBox="1"/>
          <p:nvPr/>
        </p:nvSpPr>
        <p:spPr>
          <a:xfrm>
            <a:off x="803274" y="2477753"/>
            <a:ext cx="10027285" cy="2380139"/>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600" b="1" u="none" strike="noStrike" kern="1200" cap="none" spc="0" normalizeH="0" baseline="0" noProof="0">
                <a:ln>
                  <a:noFill/>
                </a:ln>
                <a:solidFill>
                  <a:schemeClr val="accent5"/>
                </a:solidFill>
                <a:effectLst/>
                <a:uLnTx/>
                <a:uFillTx/>
                <a:latin typeface="Roboto" panose="02000000000000000000" pitchFamily="2" charset="0"/>
                <a:ea typeface="Roboto" panose="02000000000000000000" pitchFamily="2" charset="0"/>
                <a:cs typeface="Roboto" panose="02000000000000000000" pitchFamily="2" charset="0"/>
              </a:rPr>
              <a:t>1. </a:t>
            </a:r>
            <a:r>
              <a:rPr kumimoji="0" lang="en-GB" sz="1600" b="1" u="none" strike="noStrike" kern="1200" cap="none" spc="0" normalizeH="0" baseline="0" noProof="0">
                <a:ln>
                  <a:noFill/>
                </a:ln>
                <a:effectLst/>
                <a:uLnTx/>
                <a:uFillTx/>
                <a:latin typeface="Roboto" panose="02000000000000000000" pitchFamily="2" charset="0"/>
                <a:ea typeface="Roboto" panose="02000000000000000000" pitchFamily="2" charset="0"/>
                <a:cs typeface="Roboto" panose="02000000000000000000" pitchFamily="2" charset="0"/>
              </a:rPr>
              <a:t>Oxford English dictionary: </a:t>
            </a:r>
            <a:r>
              <a:rPr lang="en-GB" sz="1600">
                <a:highlight>
                  <a:srgbClr val="FFFFFF"/>
                </a:highlight>
                <a:latin typeface="Roboto Light" panose="02000000000000000000" pitchFamily="2" charset="0"/>
                <a:ea typeface="Roboto Light" panose="02000000000000000000" pitchFamily="2" charset="0"/>
                <a:cs typeface="Roboto Light" panose="02000000000000000000" pitchFamily="2" charset="0"/>
              </a:rPr>
              <a:t>The available body of facts or information indicating whether a belief or </a:t>
            </a:r>
            <a:br>
              <a:rPr lang="en-GB" sz="1600">
                <a:highlight>
                  <a:srgbClr val="FFFFFF"/>
                </a:highlight>
                <a:latin typeface="Roboto Light" panose="02000000000000000000" pitchFamily="2" charset="0"/>
                <a:ea typeface="Roboto Light" panose="02000000000000000000" pitchFamily="2" charset="0"/>
                <a:cs typeface="Roboto Light" panose="02000000000000000000" pitchFamily="2" charset="0"/>
              </a:rPr>
            </a:br>
            <a:r>
              <a:rPr lang="en-GB" sz="1600">
                <a:highlight>
                  <a:srgbClr val="FFFFFF"/>
                </a:highlight>
                <a:latin typeface="Roboto Light" panose="02000000000000000000" pitchFamily="2" charset="0"/>
                <a:ea typeface="Roboto Light" panose="02000000000000000000" pitchFamily="2" charset="0"/>
                <a:cs typeface="Roboto Light" panose="02000000000000000000" pitchFamily="2" charset="0"/>
              </a:rPr>
              <a:t>     proposition is true or valid</a:t>
            </a:r>
            <a:endParaRPr kumimoji="0" lang="en-GB" sz="160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600" b="1" u="none" strike="noStrike" kern="1200" cap="none" spc="0" normalizeH="0" baseline="0" noProof="0">
                <a:ln>
                  <a:noFill/>
                </a:ln>
                <a:solidFill>
                  <a:schemeClr val="accent5"/>
                </a:solidFill>
                <a:effectLst/>
                <a:uLnTx/>
                <a:uFillTx/>
                <a:latin typeface="Roboto" panose="02000000000000000000" pitchFamily="2" charset="0"/>
                <a:ea typeface="Roboto" panose="02000000000000000000" pitchFamily="2" charset="0"/>
                <a:cs typeface="Roboto" panose="02000000000000000000" pitchFamily="2" charset="0"/>
              </a:rPr>
              <a:t>2. </a:t>
            </a:r>
            <a:r>
              <a:rPr kumimoji="0" lang="en-GB" sz="1600" b="1" u="none" strike="noStrike" kern="1200" cap="none" spc="0" normalizeH="0" baseline="0" noProof="0">
                <a:ln>
                  <a:noFill/>
                </a:ln>
                <a:effectLst/>
                <a:uLnTx/>
                <a:uFillTx/>
                <a:latin typeface="Roboto" panose="02000000000000000000" pitchFamily="2" charset="0"/>
                <a:ea typeface="Roboto" panose="02000000000000000000" pitchFamily="2" charset="0"/>
                <a:cs typeface="Roboto" panose="02000000000000000000" pitchFamily="2" charset="0"/>
              </a:rPr>
              <a:t>Cambridge English dictionary:</a:t>
            </a:r>
            <a:r>
              <a:rPr lang="en-GB" sz="1600" i="1">
                <a:highlight>
                  <a:srgbClr val="FFFFFF"/>
                </a:highlight>
                <a:latin typeface="Roboto" panose="02000000000000000000" pitchFamily="2" charset="0"/>
                <a:ea typeface="Roboto" panose="02000000000000000000" pitchFamily="2" charset="0"/>
                <a:cs typeface="Roboto" panose="02000000000000000000" pitchFamily="2" charset="0"/>
              </a:rPr>
              <a:t> </a:t>
            </a:r>
            <a:r>
              <a:rPr lang="en-GB" sz="1600">
                <a:highlight>
                  <a:srgbClr val="FFFFFF"/>
                </a:highlight>
                <a:latin typeface="Roboto Light" panose="02000000000000000000" pitchFamily="2" charset="0"/>
                <a:ea typeface="Roboto Light" panose="02000000000000000000" pitchFamily="2" charset="0"/>
                <a:cs typeface="Roboto Light" panose="02000000000000000000" pitchFamily="2" charset="0"/>
              </a:rPr>
              <a:t>Facts, information, documents, etc. that give reason to believe that </a:t>
            </a:r>
            <a:br>
              <a:rPr lang="en-GB" sz="1600">
                <a:highlight>
                  <a:srgbClr val="FFFFFF"/>
                </a:highlight>
                <a:latin typeface="Roboto Light" panose="02000000000000000000" pitchFamily="2" charset="0"/>
                <a:ea typeface="Roboto Light" panose="02000000000000000000" pitchFamily="2" charset="0"/>
                <a:cs typeface="Roboto Light" panose="02000000000000000000" pitchFamily="2" charset="0"/>
              </a:rPr>
            </a:br>
            <a:r>
              <a:rPr lang="en-GB" sz="1600">
                <a:highlight>
                  <a:srgbClr val="FFFFFF"/>
                </a:highlight>
                <a:latin typeface="Roboto Light" panose="02000000000000000000" pitchFamily="2" charset="0"/>
                <a:ea typeface="Roboto Light" panose="02000000000000000000" pitchFamily="2" charset="0"/>
                <a:cs typeface="Roboto Light" panose="02000000000000000000" pitchFamily="2" charset="0"/>
              </a:rPr>
              <a:t>     something is true</a:t>
            </a:r>
            <a:endParaRPr kumimoji="0" lang="en-GB" sz="160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600" b="1" u="none" strike="noStrike" kern="1200" cap="none" spc="0" normalizeH="0" baseline="0" noProof="0">
                <a:ln>
                  <a:noFill/>
                </a:ln>
                <a:solidFill>
                  <a:schemeClr val="accent5"/>
                </a:solidFill>
                <a:effectLst/>
                <a:uLnTx/>
                <a:uFillTx/>
                <a:latin typeface="Roboto" panose="02000000000000000000" pitchFamily="2" charset="0"/>
                <a:ea typeface="Roboto" panose="02000000000000000000" pitchFamily="2" charset="0"/>
                <a:cs typeface="Roboto" panose="02000000000000000000" pitchFamily="2" charset="0"/>
              </a:rPr>
              <a:t>3. </a:t>
            </a:r>
            <a:r>
              <a:rPr kumimoji="0" lang="en-GB" sz="1600" b="1" u="none" strike="noStrike" kern="1200" cap="none" spc="0" normalizeH="0" baseline="0" noProof="0" err="1">
                <a:ln>
                  <a:noFill/>
                </a:ln>
                <a:effectLst/>
                <a:uLnTx/>
                <a:uFillTx/>
                <a:latin typeface="Roboto" panose="02000000000000000000" pitchFamily="2" charset="0"/>
                <a:ea typeface="Roboto" panose="02000000000000000000" pitchFamily="2" charset="0"/>
                <a:cs typeface="Roboto" panose="02000000000000000000" pitchFamily="2" charset="0"/>
              </a:rPr>
              <a:t>Dictionary.com</a:t>
            </a:r>
            <a:r>
              <a:rPr kumimoji="0" lang="en-GB" sz="1600" b="1" u="none" strike="noStrike" kern="1200" cap="none" spc="0" normalizeH="0" baseline="0" noProof="0">
                <a:ln>
                  <a:noFill/>
                </a:ln>
                <a:effectLst/>
                <a:uLnTx/>
                <a:uFillTx/>
                <a:latin typeface="Roboto" panose="02000000000000000000" pitchFamily="2" charset="0"/>
                <a:ea typeface="Roboto" panose="02000000000000000000" pitchFamily="2" charset="0"/>
                <a:cs typeface="Roboto" panose="02000000000000000000" pitchFamily="2" charset="0"/>
              </a:rPr>
              <a:t>: </a:t>
            </a:r>
            <a:r>
              <a:rPr lang="en-GB" sz="1600">
                <a:highlight>
                  <a:srgbClr val="FFFFFF"/>
                </a:highlight>
                <a:latin typeface="Roboto Light" panose="02000000000000000000" pitchFamily="2" charset="0"/>
                <a:ea typeface="Roboto Light" panose="02000000000000000000" pitchFamily="2" charset="0"/>
                <a:cs typeface="Roboto Light" panose="02000000000000000000" pitchFamily="2" charset="0"/>
              </a:rPr>
              <a:t>Ground for belief or disbelief; data on which to base proof or to establish truth or falsehood</a:t>
            </a:r>
            <a:endParaRPr kumimoji="0" lang="en-GB" sz="160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endParaRPr>
          </a:p>
          <a:p>
            <a:pPr>
              <a:spcAft>
                <a:spcPts val="800"/>
              </a:spcAft>
              <a:defRPr/>
            </a:pPr>
            <a:r>
              <a:rPr kumimoji="0" lang="en-GB" sz="1600" b="1" u="none" strike="noStrike" kern="1200" cap="none" spc="0" normalizeH="0" baseline="0" noProof="0">
                <a:ln>
                  <a:noFill/>
                </a:ln>
                <a:solidFill>
                  <a:schemeClr val="accent5"/>
                </a:solidFill>
                <a:effectLst/>
                <a:uLnTx/>
                <a:uFillTx/>
                <a:latin typeface="Roboto" panose="02000000000000000000" pitchFamily="2" charset="0"/>
                <a:ea typeface="Roboto" panose="02000000000000000000" pitchFamily="2" charset="0"/>
                <a:cs typeface="Roboto" panose="02000000000000000000" pitchFamily="2" charset="0"/>
              </a:rPr>
              <a:t>4. </a:t>
            </a:r>
            <a:r>
              <a:rPr kumimoji="0" lang="en-GB" sz="1600" b="1" u="none" strike="noStrike" kern="1200" cap="none" spc="0" normalizeH="0" baseline="0" noProof="0">
                <a:ln>
                  <a:noFill/>
                </a:ln>
                <a:effectLst/>
                <a:uLnTx/>
                <a:uFillTx/>
                <a:latin typeface="Roboto" panose="02000000000000000000" pitchFamily="2" charset="0"/>
                <a:ea typeface="Roboto" panose="02000000000000000000" pitchFamily="2" charset="0"/>
                <a:cs typeface="Roboto" panose="02000000000000000000" pitchFamily="2" charset="0"/>
              </a:rPr>
              <a:t>Collins dictionary: </a:t>
            </a:r>
            <a:r>
              <a:rPr lang="en-GB" sz="1600">
                <a:highlight>
                  <a:srgbClr val="FFFFFF"/>
                </a:highlight>
                <a:latin typeface="Roboto Light" panose="02000000000000000000" pitchFamily="2" charset="0"/>
                <a:ea typeface="Roboto Light" panose="02000000000000000000" pitchFamily="2" charset="0"/>
                <a:cs typeface="Roboto Light" panose="02000000000000000000" pitchFamily="2" charset="0"/>
              </a:rPr>
              <a:t>Evidence is anything that you see, experience, read, or are told that </a:t>
            </a:r>
            <a:br>
              <a:rPr lang="en-GB" sz="1600">
                <a:highlight>
                  <a:srgbClr val="FFFFFF"/>
                </a:highlight>
                <a:latin typeface="Roboto Light" panose="02000000000000000000" pitchFamily="2" charset="0"/>
                <a:ea typeface="Roboto Light" panose="02000000000000000000" pitchFamily="2" charset="0"/>
                <a:cs typeface="Roboto Light" panose="02000000000000000000" pitchFamily="2" charset="0"/>
              </a:rPr>
            </a:br>
            <a:r>
              <a:rPr lang="en-GB" sz="1600">
                <a:highlight>
                  <a:srgbClr val="FFFFFF"/>
                </a:highlight>
                <a:latin typeface="Roboto Light" panose="02000000000000000000" pitchFamily="2" charset="0"/>
                <a:ea typeface="Roboto Light" panose="02000000000000000000" pitchFamily="2" charset="0"/>
                <a:cs typeface="Roboto Light" panose="02000000000000000000" pitchFamily="2" charset="0"/>
              </a:rPr>
              <a:t>     causes you to believe that something is true or has really happened</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60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6" name="TextBox 5">
            <a:extLst>
              <a:ext uri="{FF2B5EF4-FFF2-40B4-BE49-F238E27FC236}">
                <a16:creationId xmlns:a16="http://schemas.microsoft.com/office/drawing/2014/main" id="{681EC906-1693-71AB-DD1B-A14F0CD24751}"/>
              </a:ext>
            </a:extLst>
          </p:cNvPr>
          <p:cNvSpPr txBox="1"/>
          <p:nvPr/>
        </p:nvSpPr>
        <p:spPr>
          <a:xfrm>
            <a:off x="815426" y="1623921"/>
            <a:ext cx="1788073" cy="553998"/>
          </a:xfrm>
          <a:prstGeom prst="rect">
            <a:avLst/>
          </a:prstGeom>
          <a:noFill/>
        </p:spPr>
        <p:txBody>
          <a:bodyPr wrap="square" lIns="0" tIns="0" rIns="0" bIns="0" rtlCol="0">
            <a:spAutoFit/>
          </a:bodyPr>
          <a:lstStyle/>
          <a:p>
            <a:r>
              <a:rPr kumimoji="0" lang="en-GB" sz="3600" b="1" u="none" strike="noStrike" kern="1200" cap="none" spc="0" normalizeH="0" baseline="0" noProof="0">
                <a:ln>
                  <a:noFill/>
                </a:ln>
                <a:solidFill>
                  <a:schemeClr val="accent2"/>
                </a:solidFill>
                <a:effectLst/>
                <a:uLnTx/>
                <a:uFillTx/>
                <a:latin typeface="Apricus Black" pitchFamily="2" charset="0"/>
              </a:rPr>
              <a:t>‘evidence’</a:t>
            </a:r>
            <a:endParaRPr lang="en-US" sz="3600" b="1">
              <a:solidFill>
                <a:schemeClr val="accent2"/>
              </a:solidFill>
              <a:latin typeface="Apricus Black" pitchFamily="2" charset="0"/>
            </a:endParaRPr>
          </a:p>
        </p:txBody>
      </p:sp>
      <p:pic>
        <p:nvPicPr>
          <p:cNvPr id="7" name="Graphic 6">
            <a:extLst>
              <a:ext uri="{FF2B5EF4-FFF2-40B4-BE49-F238E27FC236}">
                <a16:creationId xmlns:a16="http://schemas.microsoft.com/office/drawing/2014/main" id="{F9145978-349D-0D89-1A6D-F595EF5AE4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6847840" y="2684347"/>
            <a:ext cx="5435600" cy="5435600"/>
          </a:xfrm>
          <a:prstGeom prst="rect">
            <a:avLst/>
          </a:prstGeom>
        </p:spPr>
      </p:pic>
      <p:cxnSp>
        <p:nvCxnSpPr>
          <p:cNvPr id="9" name="Straight Connector 8">
            <a:extLst>
              <a:ext uri="{FF2B5EF4-FFF2-40B4-BE49-F238E27FC236}">
                <a16:creationId xmlns:a16="http://schemas.microsoft.com/office/drawing/2014/main" id="{F7A8464F-74DC-4553-6BE7-F4F875E67EC8}"/>
              </a:ext>
            </a:extLst>
          </p:cNvPr>
          <p:cNvCxnSpPr>
            <a:cxnSpLocks/>
          </p:cNvCxnSpPr>
          <p:nvPr/>
        </p:nvCxnSpPr>
        <p:spPr>
          <a:xfrm>
            <a:off x="6756400" y="5133351"/>
            <a:ext cx="951992" cy="359"/>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C6D40F49-D738-E1C4-6A31-12A655FE141E}"/>
              </a:ext>
            </a:extLst>
          </p:cNvPr>
          <p:cNvCxnSpPr>
            <a:cxnSpLocks/>
            <a:endCxn id="13" idx="1"/>
          </p:cNvCxnSpPr>
          <p:nvPr/>
        </p:nvCxnSpPr>
        <p:spPr>
          <a:xfrm>
            <a:off x="7708392" y="5126521"/>
            <a:ext cx="498932" cy="717538"/>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A8F1A51E-A1F9-D646-07A8-84ADB9D1EC3D}"/>
              </a:ext>
            </a:extLst>
          </p:cNvPr>
          <p:cNvSpPr/>
          <p:nvPr/>
        </p:nvSpPr>
        <p:spPr>
          <a:xfrm>
            <a:off x="803274" y="4787564"/>
            <a:ext cx="6044566" cy="662690"/>
          </a:xfrm>
          <a:prstGeom prst="rect">
            <a:avLst/>
          </a:prstGeom>
          <a:solidFill>
            <a:schemeClr val="accent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3033AB1-EBE3-0102-8955-2571B856020E}"/>
              </a:ext>
            </a:extLst>
          </p:cNvPr>
          <p:cNvSpPr txBox="1"/>
          <p:nvPr/>
        </p:nvSpPr>
        <p:spPr>
          <a:xfrm>
            <a:off x="1181190" y="5003411"/>
            <a:ext cx="5435600" cy="246221"/>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Evidence will help to back up examples you want to share. </a:t>
            </a:r>
          </a:p>
        </p:txBody>
      </p:sp>
      <p:sp>
        <p:nvSpPr>
          <p:cNvPr id="13" name="Oval 12">
            <a:extLst>
              <a:ext uri="{FF2B5EF4-FFF2-40B4-BE49-F238E27FC236}">
                <a16:creationId xmlns:a16="http://schemas.microsoft.com/office/drawing/2014/main" id="{D0A604A8-32F9-3DF6-FC94-B3032CB97BF9}"/>
              </a:ext>
            </a:extLst>
          </p:cNvPr>
          <p:cNvSpPr/>
          <p:nvPr/>
        </p:nvSpPr>
        <p:spPr>
          <a:xfrm>
            <a:off x="8193024" y="5829759"/>
            <a:ext cx="97646" cy="9764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83902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DC5D7-5E17-C262-4371-A47A628ECB9F}"/>
              </a:ext>
            </a:extLst>
          </p:cNvPr>
          <p:cNvSpPr txBox="1">
            <a:spLocks/>
          </p:cNvSpPr>
          <p:nvPr/>
        </p:nvSpPr>
        <p:spPr>
          <a:xfrm>
            <a:off x="803275" y="477403"/>
            <a:ext cx="6374765" cy="864079"/>
          </a:xfrm>
          <a:prstGeom prst="rect">
            <a:avLst/>
          </a:prstGeom>
        </p:spPr>
        <p:txBody>
          <a:bodyPr vert="horz" wrap="none" lIns="0" tIns="0" rIns="0" bIns="0" rtlCol="0" anchor="b">
            <a:noAutofit/>
          </a:bodyPr>
          <a:lstStyle>
            <a:lvl1pPr algn="l" defTabSz="914377" rtl="0" eaLnBrk="1" latinLnBrk="0" hangingPunct="1">
              <a:lnSpc>
                <a:spcPct val="90000"/>
              </a:lnSpc>
              <a:spcBef>
                <a:spcPct val="0"/>
              </a:spcBef>
              <a:buNone/>
              <a:defRPr sz="4800" b="1" kern="1200">
                <a:solidFill>
                  <a:schemeClr val="tx1"/>
                </a:solidFill>
                <a:latin typeface="+mn-lt"/>
                <a:ea typeface="Roboto" panose="02000000000000000000" pitchFamily="2" charset="0"/>
                <a:cs typeface="Roboto" panose="02000000000000000000" pitchFamily="2"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6000" u="none" strike="noStrike" kern="1200" cap="none" spc="0" normalizeH="0" baseline="0" noProof="0">
                <a:ln>
                  <a:noFill/>
                </a:ln>
                <a:solidFill>
                  <a:schemeClr val="accent5"/>
                </a:solidFill>
                <a:effectLst/>
                <a:uLnTx/>
                <a:uFillTx/>
                <a:latin typeface="Apricus Black" pitchFamily="2" charset="0"/>
              </a:rPr>
              <a:t>Think far and wide</a:t>
            </a:r>
          </a:p>
        </p:txBody>
      </p:sp>
      <p:graphicFrame>
        <p:nvGraphicFramePr>
          <p:cNvPr id="5" name="Table 4">
            <a:extLst>
              <a:ext uri="{FF2B5EF4-FFF2-40B4-BE49-F238E27FC236}">
                <a16:creationId xmlns:a16="http://schemas.microsoft.com/office/drawing/2014/main" id="{EB81BE10-41C9-81BE-F6C6-DBF46F483395}"/>
              </a:ext>
            </a:extLst>
          </p:cNvPr>
          <p:cNvGraphicFramePr>
            <a:graphicFrameLocks noGrp="1"/>
          </p:cNvGraphicFramePr>
          <p:nvPr/>
        </p:nvGraphicFramePr>
        <p:xfrm>
          <a:off x="803276" y="1591863"/>
          <a:ext cx="10493615" cy="4682453"/>
        </p:xfrm>
        <a:graphic>
          <a:graphicData uri="http://schemas.openxmlformats.org/drawingml/2006/table">
            <a:tbl>
              <a:tblPr firstRow="1" bandRow="1">
                <a:tableStyleId>{8799B23B-EC83-4686-B30A-512413B5E67A}</a:tableStyleId>
              </a:tblPr>
              <a:tblGrid>
                <a:gridCol w="2098723">
                  <a:extLst>
                    <a:ext uri="{9D8B030D-6E8A-4147-A177-3AD203B41FA5}">
                      <a16:colId xmlns:a16="http://schemas.microsoft.com/office/drawing/2014/main" val="3263393831"/>
                    </a:ext>
                  </a:extLst>
                </a:gridCol>
                <a:gridCol w="2098723">
                  <a:extLst>
                    <a:ext uri="{9D8B030D-6E8A-4147-A177-3AD203B41FA5}">
                      <a16:colId xmlns:a16="http://schemas.microsoft.com/office/drawing/2014/main" val="2752172808"/>
                    </a:ext>
                  </a:extLst>
                </a:gridCol>
                <a:gridCol w="2098723">
                  <a:extLst>
                    <a:ext uri="{9D8B030D-6E8A-4147-A177-3AD203B41FA5}">
                      <a16:colId xmlns:a16="http://schemas.microsoft.com/office/drawing/2014/main" val="2591050790"/>
                    </a:ext>
                  </a:extLst>
                </a:gridCol>
                <a:gridCol w="2098723">
                  <a:extLst>
                    <a:ext uri="{9D8B030D-6E8A-4147-A177-3AD203B41FA5}">
                      <a16:colId xmlns:a16="http://schemas.microsoft.com/office/drawing/2014/main" val="3843336632"/>
                    </a:ext>
                  </a:extLst>
                </a:gridCol>
                <a:gridCol w="2098723">
                  <a:extLst>
                    <a:ext uri="{9D8B030D-6E8A-4147-A177-3AD203B41FA5}">
                      <a16:colId xmlns:a16="http://schemas.microsoft.com/office/drawing/2014/main" val="1823657423"/>
                    </a:ext>
                  </a:extLst>
                </a:gridCol>
              </a:tblGrid>
              <a:tr h="954567">
                <a:tc>
                  <a:txBody>
                    <a:bodyPr/>
                    <a:lstStyle/>
                    <a:p>
                      <a:pPr algn="ctr"/>
                      <a:r>
                        <a:rPr lang="en-GB" sz="1400" b="1" i="0" kern="1200">
                          <a:solidFill>
                            <a:schemeClr val="bg1"/>
                          </a:solidFill>
                          <a:latin typeface="Roboto" panose="02000000000000000000" pitchFamily="2" charset="0"/>
                          <a:ea typeface="Roboto" panose="02000000000000000000" pitchFamily="2" charset="0"/>
                          <a:cs typeface="Roboto" panose="02000000000000000000" pitchFamily="2" charset="0"/>
                        </a:rPr>
                        <a:t>In person work experience </a:t>
                      </a:r>
                    </a:p>
                  </a:txBody>
                  <a:tcPr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GB" sz="1400" b="1" i="0" kern="1200">
                          <a:solidFill>
                            <a:schemeClr val="bg1"/>
                          </a:solidFill>
                          <a:latin typeface="Roboto" panose="02000000000000000000" pitchFamily="2" charset="0"/>
                          <a:ea typeface="Roboto" panose="02000000000000000000" pitchFamily="2" charset="0"/>
                          <a:cs typeface="Roboto" panose="02000000000000000000" pitchFamily="2" charset="0"/>
                        </a:rPr>
                        <a:t>Blogs &amp; </a:t>
                      </a:r>
                      <a:br>
                        <a:rPr lang="en-GB" sz="1400" b="1" i="0" kern="1200">
                          <a:solidFill>
                            <a:schemeClr val="bg1"/>
                          </a:solidFill>
                          <a:latin typeface="Roboto" panose="02000000000000000000" pitchFamily="2" charset="0"/>
                          <a:ea typeface="Roboto" panose="02000000000000000000" pitchFamily="2" charset="0"/>
                          <a:cs typeface="Roboto" panose="02000000000000000000" pitchFamily="2" charset="0"/>
                        </a:rPr>
                      </a:br>
                      <a:r>
                        <a:rPr lang="en-GB" sz="1400" b="1" i="0" kern="1200">
                          <a:solidFill>
                            <a:schemeClr val="bg1"/>
                          </a:solidFill>
                          <a:latin typeface="Roboto" panose="02000000000000000000" pitchFamily="2" charset="0"/>
                          <a:ea typeface="Roboto" panose="02000000000000000000" pitchFamily="2" charset="0"/>
                          <a:cs typeface="Roboto" panose="02000000000000000000" pitchFamily="2" charset="0"/>
                        </a:rPr>
                        <a:t>vlogs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400" b="1" i="0" kern="1200">
                          <a:solidFill>
                            <a:schemeClr val="bg1"/>
                          </a:solidFill>
                          <a:latin typeface="Roboto" panose="02000000000000000000" pitchFamily="2" charset="0"/>
                          <a:ea typeface="Roboto" panose="02000000000000000000" pitchFamily="2" charset="0"/>
                          <a:cs typeface="Roboto" panose="02000000000000000000" pitchFamily="2" charset="0"/>
                        </a:rPr>
                        <a:t>Positions of responsibility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GB" sz="1400" b="1" i="0" kern="1200">
                          <a:solidFill>
                            <a:schemeClr val="bg1"/>
                          </a:solidFill>
                          <a:latin typeface="Roboto" panose="02000000000000000000" pitchFamily="2" charset="0"/>
                          <a:ea typeface="Roboto" panose="02000000000000000000" pitchFamily="2" charset="0"/>
                          <a:cs typeface="Roboto" panose="02000000000000000000" pitchFamily="2" charset="0"/>
                        </a:rPr>
                        <a:t>Projects </a:t>
                      </a:r>
                      <a:br>
                        <a:rPr lang="en-GB" sz="1400" b="1" i="0" kern="1200">
                          <a:solidFill>
                            <a:schemeClr val="bg1"/>
                          </a:solidFill>
                          <a:latin typeface="Roboto" panose="02000000000000000000" pitchFamily="2" charset="0"/>
                          <a:ea typeface="Roboto" panose="02000000000000000000" pitchFamily="2" charset="0"/>
                          <a:cs typeface="Roboto" panose="02000000000000000000" pitchFamily="2" charset="0"/>
                        </a:rPr>
                      </a:br>
                      <a:r>
                        <a:rPr lang="en-GB" sz="1400" b="1" i="0" kern="1200">
                          <a:solidFill>
                            <a:schemeClr val="bg1"/>
                          </a:solidFill>
                          <a:latin typeface="Roboto" panose="02000000000000000000" pitchFamily="2" charset="0"/>
                          <a:ea typeface="Roboto" panose="02000000000000000000" pitchFamily="2" charset="0"/>
                          <a:cs typeface="Roboto" panose="02000000000000000000" pitchFamily="2" charset="0"/>
                        </a:rPr>
                        <a:t>or essays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400" b="1" i="0" kern="1200">
                          <a:solidFill>
                            <a:schemeClr val="bg1"/>
                          </a:solidFill>
                          <a:latin typeface="Roboto" panose="02000000000000000000" pitchFamily="2" charset="0"/>
                          <a:ea typeface="Roboto" panose="02000000000000000000" pitchFamily="2" charset="0"/>
                          <a:cs typeface="Roboto" panose="02000000000000000000" pitchFamily="2" charset="0"/>
                        </a:rPr>
                        <a:t>Mentoring </a:t>
                      </a:r>
                    </a:p>
                  </a:txBody>
                  <a:tcPr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000153655"/>
                  </a:ext>
                </a:extLst>
              </a:tr>
              <a:tr h="925975">
                <a:tc>
                  <a:txBody>
                    <a:bodyPr/>
                    <a:lstStyle/>
                    <a:p>
                      <a:pPr algn="ctr"/>
                      <a:r>
                        <a:rPr lang="en-GB" sz="1400" b="1" i="0" kern="1200">
                          <a:solidFill>
                            <a:schemeClr val="bg1"/>
                          </a:solidFill>
                          <a:latin typeface="Roboto" panose="02000000000000000000" pitchFamily="2" charset="0"/>
                          <a:ea typeface="Roboto" panose="02000000000000000000" pitchFamily="2" charset="0"/>
                          <a:cs typeface="Roboto" panose="02000000000000000000" pitchFamily="2" charset="0"/>
                        </a:rPr>
                        <a:t>Virtual work </a:t>
                      </a:r>
                      <a:br>
                        <a:rPr lang="en-GB" sz="1400" b="1" i="0" kern="1200">
                          <a:solidFill>
                            <a:schemeClr val="bg1"/>
                          </a:solidFill>
                          <a:latin typeface="Roboto" panose="02000000000000000000" pitchFamily="2" charset="0"/>
                          <a:ea typeface="Roboto" panose="02000000000000000000" pitchFamily="2" charset="0"/>
                          <a:cs typeface="Roboto" panose="02000000000000000000" pitchFamily="2" charset="0"/>
                        </a:rPr>
                      </a:br>
                      <a:r>
                        <a:rPr lang="en-GB" sz="1400" b="1" i="0" kern="1200">
                          <a:solidFill>
                            <a:schemeClr val="bg1"/>
                          </a:solidFill>
                          <a:latin typeface="Roboto" panose="02000000000000000000" pitchFamily="2" charset="0"/>
                          <a:ea typeface="Roboto" panose="02000000000000000000" pitchFamily="2" charset="0"/>
                          <a:cs typeface="Roboto" panose="02000000000000000000" pitchFamily="2" charset="0"/>
                        </a:rPr>
                        <a:t>experience </a:t>
                      </a: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400" b="1" i="0" kern="1200">
                          <a:solidFill>
                            <a:schemeClr val="bg1"/>
                          </a:solidFill>
                          <a:latin typeface="Roboto" panose="02000000000000000000" pitchFamily="2" charset="0"/>
                          <a:ea typeface="Roboto" panose="02000000000000000000" pitchFamily="2" charset="0"/>
                          <a:cs typeface="Roboto" panose="02000000000000000000" pitchFamily="2" charset="0"/>
                        </a:rPr>
                        <a:t>Documentaries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400" b="1" i="0" kern="1200">
                          <a:solidFill>
                            <a:schemeClr val="bg1"/>
                          </a:solidFill>
                          <a:latin typeface="Roboto" panose="02000000000000000000" pitchFamily="2" charset="0"/>
                          <a:ea typeface="Roboto" panose="02000000000000000000" pitchFamily="2" charset="0"/>
                          <a:cs typeface="Roboto" panose="02000000000000000000" pitchFamily="2" charset="0"/>
                        </a:rPr>
                        <a:t>Awards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400" b="1" i="0" kern="1200">
                          <a:solidFill>
                            <a:schemeClr val="bg1"/>
                          </a:solidFill>
                          <a:latin typeface="Roboto" panose="02000000000000000000" pitchFamily="2" charset="0"/>
                          <a:ea typeface="Roboto" panose="02000000000000000000" pitchFamily="2" charset="0"/>
                          <a:cs typeface="Roboto" panose="02000000000000000000" pitchFamily="2" charset="0"/>
                        </a:rPr>
                        <a:t>Books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400" b="1" i="0" kern="1200">
                          <a:solidFill>
                            <a:schemeClr val="bg1"/>
                          </a:solidFill>
                          <a:latin typeface="Roboto" panose="02000000000000000000" pitchFamily="2" charset="0"/>
                          <a:ea typeface="Roboto" panose="02000000000000000000" pitchFamily="2" charset="0"/>
                          <a:cs typeface="Roboto" panose="02000000000000000000" pitchFamily="2" charset="0"/>
                        </a:rPr>
                        <a:t>Tutoring </a:t>
                      </a:r>
                    </a:p>
                  </a:txBody>
                  <a:tcPr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579724925"/>
                  </a:ext>
                </a:extLst>
              </a:tr>
              <a:tr h="868101">
                <a:tc>
                  <a:txBody>
                    <a:bodyPr/>
                    <a:lstStyle/>
                    <a:p>
                      <a:pPr algn="ctr"/>
                      <a:r>
                        <a:rPr lang="en-GB" sz="1400" b="1" i="0" kern="1200">
                          <a:solidFill>
                            <a:schemeClr val="bg1"/>
                          </a:solidFill>
                          <a:latin typeface="Roboto" panose="02000000000000000000" pitchFamily="2" charset="0"/>
                          <a:ea typeface="Roboto" panose="02000000000000000000" pitchFamily="2" charset="0"/>
                          <a:cs typeface="Roboto" panose="02000000000000000000" pitchFamily="2" charset="0"/>
                        </a:rPr>
                        <a:t>Work </a:t>
                      </a:r>
                      <a:br>
                        <a:rPr lang="en-GB" sz="1400" b="1" i="0" kern="1200">
                          <a:solidFill>
                            <a:schemeClr val="bg1"/>
                          </a:solidFill>
                          <a:latin typeface="Roboto" panose="02000000000000000000" pitchFamily="2" charset="0"/>
                          <a:ea typeface="Roboto" panose="02000000000000000000" pitchFamily="2" charset="0"/>
                          <a:cs typeface="Roboto" panose="02000000000000000000" pitchFamily="2" charset="0"/>
                        </a:rPr>
                      </a:br>
                      <a:r>
                        <a:rPr lang="en-GB" sz="1400" b="1" i="0" kern="1200">
                          <a:solidFill>
                            <a:schemeClr val="bg1"/>
                          </a:solidFill>
                          <a:latin typeface="Roboto" panose="02000000000000000000" pitchFamily="2" charset="0"/>
                          <a:ea typeface="Roboto" panose="02000000000000000000" pitchFamily="2" charset="0"/>
                          <a:cs typeface="Roboto" panose="02000000000000000000" pitchFamily="2" charset="0"/>
                        </a:rPr>
                        <a:t>shadowing </a:t>
                      </a: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400" b="1" i="0" kern="1200">
                          <a:solidFill>
                            <a:schemeClr val="bg1"/>
                          </a:solidFill>
                          <a:latin typeface="Roboto" panose="02000000000000000000" pitchFamily="2" charset="0"/>
                          <a:ea typeface="Roboto" panose="02000000000000000000" pitchFamily="2" charset="0"/>
                          <a:cs typeface="Roboto" panose="02000000000000000000" pitchFamily="2" charset="0"/>
                        </a:rPr>
                        <a:t>Podcasts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400" b="1" i="0" kern="1200">
                          <a:solidFill>
                            <a:schemeClr val="bg1"/>
                          </a:solidFill>
                          <a:latin typeface="Roboto" panose="02000000000000000000" pitchFamily="2" charset="0"/>
                          <a:ea typeface="Roboto" panose="02000000000000000000" pitchFamily="2" charset="0"/>
                          <a:cs typeface="Roboto" panose="02000000000000000000" pitchFamily="2" charset="0"/>
                        </a:rPr>
                        <a:t>Challenges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GB" sz="1400" b="1" i="0" kern="1200">
                          <a:solidFill>
                            <a:schemeClr val="bg1"/>
                          </a:solidFill>
                          <a:latin typeface="Roboto" panose="02000000000000000000" pitchFamily="2" charset="0"/>
                          <a:ea typeface="Roboto" panose="02000000000000000000" pitchFamily="2" charset="0"/>
                          <a:cs typeface="Roboto" panose="02000000000000000000" pitchFamily="2" charset="0"/>
                        </a:rPr>
                        <a:t>Influencers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400" b="1" i="0" kern="1200">
                          <a:solidFill>
                            <a:schemeClr val="bg1"/>
                          </a:solidFill>
                          <a:latin typeface="Roboto" panose="02000000000000000000" pitchFamily="2" charset="0"/>
                          <a:ea typeface="Roboto" panose="02000000000000000000" pitchFamily="2" charset="0"/>
                          <a:cs typeface="Roboto" panose="02000000000000000000" pitchFamily="2" charset="0"/>
                        </a:rPr>
                        <a:t>Online subject </a:t>
                      </a:r>
                      <a:br>
                        <a:rPr lang="en-GB" sz="1400" b="1" i="0" kern="1200">
                          <a:solidFill>
                            <a:schemeClr val="bg1"/>
                          </a:solidFill>
                          <a:latin typeface="Roboto" panose="02000000000000000000" pitchFamily="2" charset="0"/>
                          <a:ea typeface="Roboto" panose="02000000000000000000" pitchFamily="2" charset="0"/>
                          <a:cs typeface="Roboto" panose="02000000000000000000" pitchFamily="2" charset="0"/>
                        </a:rPr>
                      </a:br>
                      <a:r>
                        <a:rPr lang="en-GB" sz="1400" b="1" i="0" kern="1200">
                          <a:solidFill>
                            <a:schemeClr val="bg1"/>
                          </a:solidFill>
                          <a:latin typeface="Roboto" panose="02000000000000000000" pitchFamily="2" charset="0"/>
                          <a:ea typeface="Roboto" panose="02000000000000000000" pitchFamily="2" charset="0"/>
                          <a:cs typeface="Roboto" panose="02000000000000000000" pitchFamily="2" charset="0"/>
                        </a:rPr>
                        <a:t>courses </a:t>
                      </a:r>
                    </a:p>
                  </a:txBody>
                  <a:tcPr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3541824"/>
                  </a:ext>
                </a:extLst>
              </a:tr>
              <a:tr h="874814">
                <a:tc>
                  <a:txBody>
                    <a:bodyPr/>
                    <a:lstStyle/>
                    <a:p>
                      <a:pPr algn="ctr"/>
                      <a:r>
                        <a:rPr lang="en-GB" sz="1400" b="1" i="0" kern="1200">
                          <a:solidFill>
                            <a:schemeClr val="bg1"/>
                          </a:solidFill>
                          <a:latin typeface="Roboto" panose="02000000000000000000" pitchFamily="2" charset="0"/>
                          <a:ea typeface="Roboto" panose="02000000000000000000" pitchFamily="2" charset="0"/>
                          <a:cs typeface="Roboto" panose="02000000000000000000" pitchFamily="2" charset="0"/>
                        </a:rPr>
                        <a:t>Paid </a:t>
                      </a:r>
                      <a:br>
                        <a:rPr lang="en-GB" sz="1400" b="1" i="0" kern="1200">
                          <a:solidFill>
                            <a:schemeClr val="bg1"/>
                          </a:solidFill>
                          <a:latin typeface="Roboto" panose="02000000000000000000" pitchFamily="2" charset="0"/>
                          <a:ea typeface="Roboto" panose="02000000000000000000" pitchFamily="2" charset="0"/>
                          <a:cs typeface="Roboto" panose="02000000000000000000" pitchFamily="2" charset="0"/>
                        </a:rPr>
                      </a:br>
                      <a:r>
                        <a:rPr lang="en-GB" sz="1400" b="1" i="0" kern="1200">
                          <a:solidFill>
                            <a:schemeClr val="bg1"/>
                          </a:solidFill>
                          <a:latin typeface="Roboto" panose="02000000000000000000" pitchFamily="2" charset="0"/>
                          <a:ea typeface="Roboto" panose="02000000000000000000" pitchFamily="2" charset="0"/>
                          <a:cs typeface="Roboto" panose="02000000000000000000" pitchFamily="2" charset="0"/>
                        </a:rPr>
                        <a:t>employment </a:t>
                      </a: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400" b="1" i="0" kern="1200">
                          <a:solidFill>
                            <a:schemeClr val="bg1"/>
                          </a:solidFill>
                          <a:latin typeface="Roboto" panose="02000000000000000000" pitchFamily="2" charset="0"/>
                          <a:ea typeface="Roboto" panose="02000000000000000000" pitchFamily="2" charset="0"/>
                          <a:cs typeface="Roboto" panose="02000000000000000000" pitchFamily="2" charset="0"/>
                        </a:rPr>
                        <a:t>TED Talks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400" b="1" i="0" kern="1200">
                          <a:solidFill>
                            <a:schemeClr val="bg1"/>
                          </a:solidFill>
                          <a:latin typeface="Roboto" panose="02000000000000000000" pitchFamily="2" charset="0"/>
                          <a:ea typeface="Roboto" panose="02000000000000000000" pitchFamily="2" charset="0"/>
                          <a:cs typeface="Roboto" panose="02000000000000000000" pitchFamily="2" charset="0"/>
                        </a:rPr>
                        <a:t>Personal life experiences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GB" sz="1400" b="1" i="0" kern="1200">
                          <a:solidFill>
                            <a:schemeClr val="bg1"/>
                          </a:solidFill>
                          <a:latin typeface="Roboto" panose="02000000000000000000" pitchFamily="2" charset="0"/>
                          <a:ea typeface="Roboto" panose="02000000000000000000" pitchFamily="2" charset="0"/>
                          <a:cs typeface="Roboto" panose="02000000000000000000" pitchFamily="2" charset="0"/>
                        </a:rPr>
                        <a:t>Hobbies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400" b="1" i="0" kern="1200">
                          <a:solidFill>
                            <a:schemeClr val="bg1"/>
                          </a:solidFill>
                          <a:latin typeface="Roboto" panose="02000000000000000000" pitchFamily="2" charset="0"/>
                          <a:ea typeface="Roboto" panose="02000000000000000000" pitchFamily="2" charset="0"/>
                          <a:cs typeface="Roboto" panose="02000000000000000000" pitchFamily="2" charset="0"/>
                        </a:rPr>
                        <a:t>Trips or </a:t>
                      </a:r>
                      <a:br>
                        <a:rPr lang="en-GB" sz="1400" b="1" i="0" kern="1200">
                          <a:solidFill>
                            <a:schemeClr val="bg1"/>
                          </a:solidFill>
                          <a:latin typeface="Roboto" panose="02000000000000000000" pitchFamily="2" charset="0"/>
                          <a:ea typeface="Roboto" panose="02000000000000000000" pitchFamily="2" charset="0"/>
                          <a:cs typeface="Roboto" panose="02000000000000000000" pitchFamily="2" charset="0"/>
                        </a:rPr>
                      </a:br>
                      <a:r>
                        <a:rPr lang="en-GB" sz="1400" b="1" i="0" kern="1200">
                          <a:solidFill>
                            <a:schemeClr val="bg1"/>
                          </a:solidFill>
                          <a:latin typeface="Roboto" panose="02000000000000000000" pitchFamily="2" charset="0"/>
                          <a:ea typeface="Roboto" panose="02000000000000000000" pitchFamily="2" charset="0"/>
                          <a:cs typeface="Roboto" panose="02000000000000000000" pitchFamily="2" charset="0"/>
                        </a:rPr>
                        <a:t>visits </a:t>
                      </a:r>
                    </a:p>
                  </a:txBody>
                  <a:tcPr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690079556"/>
                  </a:ext>
                </a:extLst>
              </a:tr>
              <a:tr h="1058996">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400" b="1" i="0" kern="1200">
                          <a:solidFill>
                            <a:schemeClr val="bg1"/>
                          </a:solidFill>
                          <a:latin typeface="Roboto" panose="02000000000000000000" pitchFamily="2" charset="0"/>
                          <a:ea typeface="Roboto" panose="02000000000000000000" pitchFamily="2" charset="0"/>
                          <a:cs typeface="Roboto" panose="02000000000000000000" pitchFamily="2" charset="0"/>
                        </a:rPr>
                        <a:t>Volunteering </a:t>
                      </a: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400" b="1" i="0" kern="1200">
                          <a:solidFill>
                            <a:schemeClr val="bg1"/>
                          </a:solidFill>
                          <a:latin typeface="Roboto" panose="02000000000000000000" pitchFamily="2" charset="0"/>
                          <a:ea typeface="Roboto" panose="02000000000000000000" pitchFamily="2" charset="0"/>
                          <a:cs typeface="Roboto" panose="02000000000000000000" pitchFamily="2" charset="0"/>
                        </a:rPr>
                        <a:t>Articles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400" b="1" i="0" kern="1200">
                          <a:solidFill>
                            <a:schemeClr val="bg1"/>
                          </a:solidFill>
                          <a:latin typeface="Roboto" panose="02000000000000000000" pitchFamily="2" charset="0"/>
                          <a:ea typeface="Roboto" panose="02000000000000000000" pitchFamily="2" charset="0"/>
                          <a:cs typeface="Roboto" panose="02000000000000000000" pitchFamily="2" charset="0"/>
                        </a:rPr>
                        <a:t>Work based learning / training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400" b="1" i="0" kern="1200">
                          <a:solidFill>
                            <a:schemeClr val="bg1"/>
                          </a:solidFill>
                          <a:latin typeface="Roboto" panose="02000000000000000000" pitchFamily="2" charset="0"/>
                          <a:ea typeface="Roboto" panose="02000000000000000000" pitchFamily="2" charset="0"/>
                          <a:cs typeface="Roboto" panose="02000000000000000000" pitchFamily="2" charset="0"/>
                        </a:rPr>
                        <a:t>Clubs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solidFill>
                  </a:tcPr>
                </a:tc>
                <a:tc>
                  <a:txBody>
                    <a:bodyPr/>
                    <a:lstStyle/>
                    <a:p>
                      <a:pPr algn="ctr"/>
                      <a:r>
                        <a:rPr lang="en-GB" sz="1400" b="1" i="0" kern="1200">
                          <a:solidFill>
                            <a:schemeClr val="bg1"/>
                          </a:solidFill>
                          <a:latin typeface="Roboto" panose="02000000000000000000" pitchFamily="2" charset="0"/>
                          <a:ea typeface="Roboto" panose="02000000000000000000" pitchFamily="2" charset="0"/>
                          <a:cs typeface="Roboto" panose="02000000000000000000" pitchFamily="2" charset="0"/>
                        </a:rPr>
                        <a:t>Competitions</a:t>
                      </a:r>
                    </a:p>
                  </a:txBody>
                  <a:tcPr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001172633"/>
                  </a:ext>
                </a:extLst>
              </a:tr>
            </a:tbl>
          </a:graphicData>
        </a:graphic>
      </p:graphicFrame>
      <p:pic>
        <p:nvPicPr>
          <p:cNvPr id="9" name="Graphic 8">
            <a:extLst>
              <a:ext uri="{FF2B5EF4-FFF2-40B4-BE49-F238E27FC236}">
                <a16:creationId xmlns:a16="http://schemas.microsoft.com/office/drawing/2014/main" id="{8DBF39F4-5744-8438-8B25-EAB4ECA491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13852" y="138834"/>
            <a:ext cx="2906057" cy="2906057"/>
          </a:xfrm>
          <a:prstGeom prst="rect">
            <a:avLst/>
          </a:prstGeom>
        </p:spPr>
      </p:pic>
    </p:spTree>
    <p:extLst>
      <p:ext uri="{BB962C8B-B14F-4D97-AF65-F5344CB8AC3E}">
        <p14:creationId xmlns:p14="http://schemas.microsoft.com/office/powerpoint/2010/main" val="226519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UCAS Colours">
      <a:dk1>
        <a:srgbClr val="1F2834"/>
      </a:dk1>
      <a:lt1>
        <a:srgbClr val="FFFFFF"/>
      </a:lt1>
      <a:dk2>
        <a:srgbClr val="44546A"/>
      </a:dk2>
      <a:lt2>
        <a:srgbClr val="E7E6E6"/>
      </a:lt2>
      <a:accent1>
        <a:srgbClr val="FB705B"/>
      </a:accent1>
      <a:accent2>
        <a:srgbClr val="E6007E"/>
      </a:accent2>
      <a:accent3>
        <a:srgbClr val="5DB88D"/>
      </a:accent3>
      <a:accent4>
        <a:srgbClr val="3BC0C7"/>
      </a:accent4>
      <a:accent5>
        <a:srgbClr val="3B92D9"/>
      </a:accent5>
      <a:accent6>
        <a:srgbClr val="836CD8"/>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6fa23f2-b517-4514-bd11-d095b1e3fa82">
      <Terms xmlns="http://schemas.microsoft.com/office/infopath/2007/PartnerControls"/>
    </lcf76f155ced4ddcb4097134ff3c332f>
    <TaxCatchAll xmlns="73d82bd8-013e-4950-b1fc-f19a1c951f0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B356918F0528D4EB18A0AC325A041C9" ma:contentTypeVersion="19" ma:contentTypeDescription="Create a new document." ma:contentTypeScope="" ma:versionID="01b7a3fa1b8473a7990f84ab2cd90985">
  <xsd:schema xmlns:xsd="http://www.w3.org/2001/XMLSchema" xmlns:xs="http://www.w3.org/2001/XMLSchema" xmlns:p="http://schemas.microsoft.com/office/2006/metadata/properties" xmlns:ns2="e6fa23f2-b517-4514-bd11-d095b1e3fa82" xmlns:ns3="25447c47-5cb8-41d2-9819-20e5fcc9ad8a" xmlns:ns4="73d82bd8-013e-4950-b1fc-f19a1c951f06" targetNamespace="http://schemas.microsoft.com/office/2006/metadata/properties" ma:root="true" ma:fieldsID="1ebdead26bf13465844bb640d99da9b3" ns2:_="" ns3:_="" ns4:_="">
    <xsd:import namespace="e6fa23f2-b517-4514-bd11-d095b1e3fa82"/>
    <xsd:import namespace="25447c47-5cb8-41d2-9819-20e5fcc9ad8a"/>
    <xsd:import namespace="73d82bd8-013e-4950-b1fc-f19a1c951f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fa23f2-b517-4514-bd11-d095b1e3fa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5cbb1c5-8bd9-490a-b8d3-fe454814180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5447c47-5cb8-41d2-9819-20e5fcc9ad8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3d82bd8-013e-4950-b1fc-f19a1c951f0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2fa4b483-10a3-4a16-9aa9-4ddf99589b60}" ma:internalName="TaxCatchAll" ma:showField="CatchAllData" ma:web="73d82bd8-013e-4950-b1fc-f19a1c951f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570AB9-E0FC-4095-B08A-E4BFC29BF1FA}">
  <ds:schemaRefs>
    <ds:schemaRef ds:uri="http://purl.org/dc/dcmitype/"/>
    <ds:schemaRef ds:uri="http://schemas.microsoft.com/office/2006/documentManagement/types"/>
    <ds:schemaRef ds:uri="http://schemas.microsoft.com/office/2006/metadata/properties"/>
    <ds:schemaRef ds:uri="http://purl.org/dc/elements/1.1/"/>
    <ds:schemaRef ds:uri="25447c47-5cb8-41d2-9819-20e5fcc9ad8a"/>
    <ds:schemaRef ds:uri="http://purl.org/dc/terms/"/>
    <ds:schemaRef ds:uri="http://schemas.openxmlformats.org/package/2006/metadata/core-properties"/>
    <ds:schemaRef ds:uri="http://schemas.microsoft.com/office/infopath/2007/PartnerControls"/>
    <ds:schemaRef ds:uri="73d82bd8-013e-4950-b1fc-f19a1c951f06"/>
    <ds:schemaRef ds:uri="e6fa23f2-b517-4514-bd11-d095b1e3fa82"/>
    <ds:schemaRef ds:uri="http://www.w3.org/XML/1998/namespace"/>
  </ds:schemaRefs>
</ds:datastoreItem>
</file>

<file path=customXml/itemProps2.xml><?xml version="1.0" encoding="utf-8"?>
<ds:datastoreItem xmlns:ds="http://schemas.openxmlformats.org/officeDocument/2006/customXml" ds:itemID="{F6306F8A-A8DF-4DC6-89F3-4CFAEB4EB1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fa23f2-b517-4514-bd11-d095b1e3fa82"/>
    <ds:schemaRef ds:uri="25447c47-5cb8-41d2-9819-20e5fcc9ad8a"/>
    <ds:schemaRef ds:uri="73d82bd8-013e-4950-b1fc-f19a1c951f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DA0BBE-0E9E-41FB-848C-BC9AC7EECED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1029</TotalTime>
  <Words>4683</Words>
  <Application>Microsoft Office PowerPoint</Application>
  <PresentationFormat>Widescreen</PresentationFormat>
  <Paragraphs>453</Paragraphs>
  <Slides>42</Slides>
  <Notes>28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42</vt:i4>
      </vt:variant>
    </vt:vector>
  </HeadingPairs>
  <TitlesOfParts>
    <vt:vector size="54" baseType="lpstr">
      <vt:lpstr>Apricus Black</vt:lpstr>
      <vt:lpstr>Symbol</vt:lpstr>
      <vt:lpstr>Calibri Light</vt:lpstr>
      <vt:lpstr>Roboto Medium</vt:lpstr>
      <vt:lpstr>Arial</vt:lpstr>
      <vt:lpstr>Aptos Display</vt:lpstr>
      <vt:lpstr>Roboto </vt:lpstr>
      <vt:lpstr>Roboto</vt:lpstr>
      <vt:lpstr>Aptos</vt:lpstr>
      <vt:lpstr>Roboto Light</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Francis Bacon</dc:creator>
  <cp:lastModifiedBy>helen.haines</cp:lastModifiedBy>
  <cp:revision>6</cp:revision>
  <dcterms:created xsi:type="dcterms:W3CDTF">2024-08-28T13:10:32Z</dcterms:created>
  <dcterms:modified xsi:type="dcterms:W3CDTF">2026-05-11T13:03:30Z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19c747e-0609-44bc-a84a-379ba7e92455_Enabled">
    <vt:lpwstr>true</vt:lpwstr>
  </property>
  <property fmtid="{D5CDD505-2E9C-101B-9397-08002B2CF9AE}" pid="3" name="MSIP_Label_119c747e-0609-44bc-a84a-379ba7e92455_SetDate">
    <vt:lpwstr>2024-08-28T15:01:26Z</vt:lpwstr>
  </property>
  <property fmtid="{D5CDD505-2E9C-101B-9397-08002B2CF9AE}" pid="4" name="MSIP_Label_119c747e-0609-44bc-a84a-379ba7e92455_Method">
    <vt:lpwstr>Standard</vt:lpwstr>
  </property>
  <property fmtid="{D5CDD505-2E9C-101B-9397-08002B2CF9AE}" pid="5" name="MSIP_Label_119c747e-0609-44bc-a84a-379ba7e92455_Name">
    <vt:lpwstr>Confidential</vt:lpwstr>
  </property>
  <property fmtid="{D5CDD505-2E9C-101B-9397-08002B2CF9AE}" pid="6" name="MSIP_Label_119c747e-0609-44bc-a84a-379ba7e92455_SiteId">
    <vt:lpwstr>c62bca44-70cb-457b-a355-deaa5cb7e689</vt:lpwstr>
  </property>
  <property fmtid="{D5CDD505-2E9C-101B-9397-08002B2CF9AE}" pid="7" name="MSIP_Label_119c747e-0609-44bc-a84a-379ba7e92455_ActionId">
    <vt:lpwstr>c882ce20-9da4-4d66-b7d9-318ec06e0250</vt:lpwstr>
  </property>
  <property fmtid="{D5CDD505-2E9C-101B-9397-08002B2CF9AE}" pid="8" name="MSIP_Label_119c747e-0609-44bc-a84a-379ba7e92455_ContentBits">
    <vt:lpwstr>0</vt:lpwstr>
  </property>
  <property fmtid="{D5CDD505-2E9C-101B-9397-08002B2CF9AE}" pid="9" name="ContentTypeId">
    <vt:lpwstr>0x010100DB356918F0528D4EB18A0AC325A041C9</vt:lpwstr>
  </property>
  <property fmtid="{D5CDD505-2E9C-101B-9397-08002B2CF9AE}" pid="10" name="MediaServiceImageTags">
    <vt:lpwstr/>
  </property>
</Properties>
</file>